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  <p:sldMasterId id="2147483685" r:id="rId4"/>
    <p:sldMasterId id="2147483686" r:id="rId5"/>
    <p:sldMasterId id="2147483687" r:id="rId6"/>
    <p:sldMasterId id="214748368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</p:sldIdLst>
  <p:sldSz cy="6858000" cx="12192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PT Sans Narrow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Roboto-regular.fntdata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3.xml"/><Relationship Id="rId33" Type="http://schemas.openxmlformats.org/officeDocument/2006/relationships/font" Target="fonts/PTSansNarrow-regular.fntdata"/><Relationship Id="rId10" Type="http://schemas.openxmlformats.org/officeDocument/2006/relationships/slide" Target="slides/slide2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34" Type="http://schemas.openxmlformats.org/officeDocument/2006/relationships/font" Target="fonts/PTSansNarrow-bold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penvdb.org/documentation/doxygen/changes.html#v6_0_0_changes" TargetMode="External"/><Relationship Id="rId3" Type="http://schemas.openxmlformats.org/officeDocument/2006/relationships/hyperlink" Target="https://www.openvdb.org/documentation/doxygen/changes.html#v6_1_0_changes" TargetMode="External"/><Relationship Id="rId4" Type="http://schemas.openxmlformats.org/officeDocument/2006/relationships/hyperlink" Target="https://www.openvdb.org/documentation/doxygen/changes.html#v7_0_0_changes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9117be5444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7" name="Google Shape;507;g9117be5444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a330d1e2b_0_14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7F7F7F"/>
                </a:solidFill>
              </a:rPr>
              <a:t>Used on films including </a:t>
            </a:r>
            <a:r>
              <a:rPr i="1" lang="en-US">
                <a:solidFill>
                  <a:srgbClr val="7F7F7F"/>
                </a:solidFill>
              </a:rPr>
              <a:t>Boss Baby</a:t>
            </a:r>
            <a:r>
              <a:rPr lang="en-US">
                <a:solidFill>
                  <a:srgbClr val="7F7F7F"/>
                </a:solidFill>
              </a:rPr>
              <a:t>, </a:t>
            </a:r>
            <a:r>
              <a:rPr i="1" lang="en-US">
                <a:solidFill>
                  <a:srgbClr val="7F7F7F"/>
                </a:solidFill>
              </a:rPr>
              <a:t>Trolls</a:t>
            </a:r>
            <a:r>
              <a:rPr lang="en-US">
                <a:solidFill>
                  <a:srgbClr val="7F7F7F"/>
                </a:solidFill>
              </a:rPr>
              <a:t>, </a:t>
            </a:r>
            <a:r>
              <a:rPr i="1" lang="en-US">
                <a:solidFill>
                  <a:srgbClr val="7F7F7F"/>
                </a:solidFill>
              </a:rPr>
              <a:t>The Croods</a:t>
            </a:r>
            <a:r>
              <a:rPr lang="en-US">
                <a:solidFill>
                  <a:srgbClr val="7F7F7F"/>
                </a:solidFill>
              </a:rPr>
              <a:t>, and </a:t>
            </a:r>
            <a:r>
              <a:rPr i="1" lang="en-US">
                <a:solidFill>
                  <a:srgbClr val="7F7F7F"/>
                </a:solidFill>
              </a:rPr>
              <a:t>How to Train Your Dragon: The Hidden World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1">
              <a:solidFill>
                <a:srgbClr val="7F7F7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-US">
                <a:solidFill>
                  <a:srgbClr val="7F7F7F"/>
                </a:solidFill>
              </a:rPr>
              <a:t>Since joining: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-US"/>
              <a:t>Released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v6.0</a:t>
            </a:r>
            <a:r>
              <a:rPr lang="en-US"/>
              <a:t>,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v6.1</a:t>
            </a:r>
            <a:r>
              <a:rPr lang="en-US"/>
              <a:t>,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v7.0</a:t>
            </a:r>
            <a:r>
              <a:rPr lang="en-US"/>
              <a:t> (above + bug-fixes &amp; optimizations)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-US"/>
              <a:t>New collaborations (Autodesk/Nvidia)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9" name="Google Shape;529;g8a330d1e2b_0_14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8a330d1e2b_0_15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Top image is in Foundry’s Nuke, bottom in Foundry’s Katana</a:t>
            </a:r>
            <a:endParaRPr/>
          </a:p>
        </p:txBody>
      </p:sp>
      <p:sp>
        <p:nvSpPr>
          <p:cNvPr id="542" name="Google Shape;542;g8a330d1e2b_0_15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8a330d1e2b_0_1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5" name="Google Shape;555;g8a330d1e2b_0_1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8a330d1e2b_0_15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8a330d1e2b_0_15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8a330d1e2b_0_15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76" name="Google Shape;576;g8a330d1e2b_0_15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8a330d1e2b_0_15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88" name="Google Shape;588;g8a330d1e2b_0_15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8a330d1e2b_0_15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8a330d1e2b_0_15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01" name="Google Shape;601;g8a330d1e2b_0_15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8a330d1e2b_0_15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g8a330d1e2b_0_15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8a330d1e2b_0_16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0" name="Google Shape;620;g8a330d1e2b_0_16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2fc0309c1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92fc0309c1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2ebb145b2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9" name="Google Shape;399;g92ebb145b2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a330d1e2b_0_18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g8a330d1e2b_0_18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117be5444_0_3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9117be5444_0_3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500"/>
              <a:buFont typeface="Calibri"/>
              <a:buChar char="▪"/>
            </a:pPr>
            <a:r>
              <a:rPr lang="en-US" sz="1500">
                <a:solidFill>
                  <a:srgbClr val="808080"/>
                </a:solidFill>
              </a:rPr>
              <a:t>Neutral structure outside corporate firewalls</a:t>
            </a:r>
            <a:endParaRPr sz="1500"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808080"/>
              </a:buClr>
              <a:buSzPts val="1500"/>
              <a:buFont typeface="Calibri"/>
              <a:buChar char="▪"/>
            </a:pPr>
            <a:r>
              <a:rPr lang="en-US" sz="1500">
                <a:solidFill>
                  <a:srgbClr val="808080"/>
                </a:solidFill>
              </a:rPr>
              <a:t>Overseen by a Governing Board responsible for making business decisions </a:t>
            </a:r>
            <a:endParaRPr sz="1600"/>
          </a:p>
          <a:p>
            <a:pPr indent="-825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500"/>
              <a:buFont typeface="Noto Sans Symbols"/>
              <a:buNone/>
            </a:pPr>
            <a:r>
              <a:t/>
            </a:r>
            <a:endParaRPr sz="1500">
              <a:solidFill>
                <a:srgbClr val="808080"/>
              </a:solidFill>
            </a:endParaRPr>
          </a:p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500"/>
              <a:buFont typeface="Noto Sans Symbols"/>
              <a:buChar char="▪"/>
            </a:pPr>
            <a:r>
              <a:rPr lang="en-US" sz="1500">
                <a:solidFill>
                  <a:srgbClr val="808080"/>
                </a:solidFill>
              </a:rPr>
              <a:t>Technical Advisory Council (TAC) includes ASWF members, </a:t>
            </a:r>
            <a:endParaRPr/>
          </a:p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Calibri"/>
              <a:buNone/>
            </a:pPr>
            <a:r>
              <a:rPr lang="en-US" sz="1500">
                <a:solidFill>
                  <a:srgbClr val="808080"/>
                </a:solidFill>
              </a:rPr>
              <a:t>technical project representatives, and associated industry groups </a:t>
            </a:r>
            <a:endParaRPr/>
          </a:p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Calibri"/>
              <a:buNone/>
            </a:pPr>
            <a:r>
              <a:rPr lang="en-US" sz="1500">
                <a:solidFill>
                  <a:srgbClr val="808080"/>
                </a:solidFill>
              </a:rPr>
              <a:t>and is responsible for:</a:t>
            </a:r>
            <a:endParaRPr sz="2100">
              <a:solidFill>
                <a:srgbClr val="7F7F7F"/>
              </a:solidFill>
            </a:endParaRPr>
          </a:p>
          <a:p>
            <a:pPr indent="-1714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B6CF"/>
              </a:buClr>
              <a:buSzPts val="1300"/>
              <a:buFont typeface="Noto Sans Symbols"/>
              <a:buChar char="•"/>
            </a:pPr>
            <a:r>
              <a:rPr lang="en-US" sz="1300">
                <a:solidFill>
                  <a:srgbClr val="7F7F7F"/>
                </a:solidFill>
              </a:rPr>
              <a:t>establishing best practices and policies </a:t>
            </a:r>
            <a:br>
              <a:rPr lang="en-US" sz="1300">
                <a:solidFill>
                  <a:srgbClr val="7F7F7F"/>
                </a:solidFill>
              </a:rPr>
            </a:br>
            <a:r>
              <a:rPr lang="en-US" sz="1300">
                <a:solidFill>
                  <a:srgbClr val="7F7F7F"/>
                </a:solidFill>
              </a:rPr>
              <a:t>for the technical community</a:t>
            </a:r>
            <a:endParaRPr sz="1500">
              <a:solidFill>
                <a:srgbClr val="7F7F7F"/>
              </a:solidFill>
            </a:endParaRPr>
          </a:p>
          <a:p>
            <a:pPr indent="-1714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B6CF"/>
              </a:buClr>
              <a:buSzPts val="1300"/>
              <a:buFont typeface="Noto Sans Symbols"/>
              <a:buChar char="•"/>
            </a:pPr>
            <a:r>
              <a:rPr lang="en-US" sz="1300">
                <a:solidFill>
                  <a:srgbClr val="7F7F7F"/>
                </a:solidFill>
              </a:rPr>
              <a:t>identifying any resource or development gaps</a:t>
            </a:r>
            <a:endParaRPr sz="1500">
              <a:solidFill>
                <a:srgbClr val="7F7F7F"/>
              </a:solidFill>
            </a:endParaRPr>
          </a:p>
          <a:p>
            <a:pPr indent="-1714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B6CF"/>
              </a:buClr>
              <a:buSzPts val="1300"/>
              <a:buFont typeface="Noto Sans Symbols"/>
              <a:buChar char="•"/>
            </a:pPr>
            <a:r>
              <a:rPr lang="en-US" sz="1300">
                <a:solidFill>
                  <a:srgbClr val="7F7F7F"/>
                </a:solidFill>
              </a:rPr>
              <a:t>coordinating the community to address gaps</a:t>
            </a:r>
            <a:endParaRPr sz="1500">
              <a:solidFill>
                <a:srgbClr val="7F7F7F"/>
              </a:solidFill>
            </a:endParaRPr>
          </a:p>
          <a:p>
            <a:pPr indent="-1714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B6CF"/>
              </a:buClr>
              <a:buSzPts val="1300"/>
              <a:buFont typeface="Noto Sans Symbols"/>
              <a:buChar char="•"/>
            </a:pPr>
            <a:r>
              <a:rPr lang="en-US" sz="1300">
                <a:solidFill>
                  <a:srgbClr val="7F7F7F"/>
                </a:solidFill>
              </a:rPr>
              <a:t>proposing new projects to the Governing Board</a:t>
            </a:r>
            <a:endParaRPr sz="1500">
              <a:solidFill>
                <a:srgbClr val="7F7F7F"/>
              </a:solidFill>
            </a:endParaRPr>
          </a:p>
          <a:p>
            <a:pPr indent="-1714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B6CF"/>
              </a:buClr>
              <a:buSzPts val="1300"/>
              <a:buFont typeface="Noto Sans Symbols"/>
              <a:buChar char="•"/>
            </a:pPr>
            <a:r>
              <a:rPr lang="en-US" sz="1300">
                <a:solidFill>
                  <a:srgbClr val="7F7F7F"/>
                </a:solidFill>
              </a:rPr>
              <a:t>coordinating cross-project opportunities (e.g. a dev summit)</a:t>
            </a:r>
            <a:endParaRPr sz="1500">
              <a:solidFill>
                <a:srgbClr val="7F7F7F"/>
              </a:solidFill>
            </a:endParaRPr>
          </a:p>
          <a:p>
            <a:pPr indent="-1778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EB6CF"/>
              </a:buClr>
              <a:buSzPts val="1500"/>
              <a:buFont typeface="Noto Sans Symbols"/>
              <a:buChar char="▪"/>
            </a:pPr>
            <a:r>
              <a:rPr lang="en-US" sz="1500">
                <a:solidFill>
                  <a:srgbClr val="808080"/>
                </a:solidFill>
              </a:rPr>
              <a:t> Each accepted technical project will operate independently and anyone (regardless of membership) may participate in or lead</a:t>
            </a:r>
            <a:endParaRPr sz="2100">
              <a:solidFill>
                <a:srgbClr val="7F7F7F"/>
              </a:solidFill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8a330d1e2b_0_14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8a330d1e2b_0_14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400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Kicked off June 17 with 39 attendees!</a:t>
            </a:r>
            <a:endParaRPr/>
          </a:p>
          <a:p>
            <a:pPr indent="-1968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400"/>
              <a:buFont typeface="Arial"/>
              <a:buNone/>
            </a:pPr>
            <a:r>
              <a:t/>
            </a:r>
            <a:endParaRPr sz="700">
              <a:solidFill>
                <a:srgbClr val="7F7F7F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400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A mix of software engineers/developers, artists, marketing/comms, talent recruiters, and  managers.</a:t>
            </a:r>
            <a:endParaRPr/>
          </a:p>
          <a:p>
            <a:pPr indent="-1968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400"/>
              <a:buFont typeface="Arial"/>
              <a:buNone/>
            </a:pPr>
            <a:r>
              <a:t/>
            </a:r>
            <a:endParaRPr sz="700">
              <a:solidFill>
                <a:srgbClr val="7F7F7F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400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A cross-industry supported by studios and vendors – a greenfield opportunity.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8a330d1e2b_0_14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8a330d1e2b_0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47" y="622170"/>
            <a:ext cx="8625183" cy="1630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1_Two Conte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 txBox="1"/>
          <p:nvPr>
            <p:ph type="title"/>
          </p:nvPr>
        </p:nvSpPr>
        <p:spPr>
          <a:xfrm>
            <a:off x="838200" y="365125"/>
            <a:ext cx="105156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838200" y="1117600"/>
            <a:ext cx="5181600" cy="50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2" type="body"/>
          </p:nvPr>
        </p:nvSpPr>
        <p:spPr>
          <a:xfrm>
            <a:off x="6172200" y="1117600"/>
            <a:ext cx="5181600" cy="50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0" type="dt"/>
          </p:nvPr>
        </p:nvSpPr>
        <p:spPr>
          <a:xfrm>
            <a:off x="9849034" y="6356351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1" type="ftr"/>
          </p:nvPr>
        </p:nvSpPr>
        <p:spPr>
          <a:xfrm>
            <a:off x="5663215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10741980" y="6356351"/>
            <a:ext cx="6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264" y="5915291"/>
            <a:ext cx="3356824" cy="632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>
            <p:ph type="title"/>
          </p:nvPr>
        </p:nvSpPr>
        <p:spPr>
          <a:xfrm>
            <a:off x="838200" y="365125"/>
            <a:ext cx="105156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5900"/>
              <a:buFont typeface="Arial"/>
              <a:buNone/>
              <a:defRPr b="0" i="0" sz="44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9pPr>
          </a:lstStyle>
          <a:p/>
        </p:txBody>
      </p:sp>
      <p:sp>
        <p:nvSpPr>
          <p:cNvPr id="98" name="Google Shape;98;p13"/>
          <p:cNvSpPr txBox="1"/>
          <p:nvPr>
            <p:ph idx="1" type="body"/>
          </p:nvPr>
        </p:nvSpPr>
        <p:spPr>
          <a:xfrm>
            <a:off x="838200" y="1197205"/>
            <a:ext cx="10515600" cy="49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EB6CF"/>
              </a:buClr>
              <a:buSzPts val="37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32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7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4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10" type="dt"/>
          </p:nvPr>
        </p:nvSpPr>
        <p:spPr>
          <a:xfrm>
            <a:off x="9849034" y="6356351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1" type="ftr"/>
          </p:nvPr>
        </p:nvSpPr>
        <p:spPr>
          <a:xfrm>
            <a:off x="5663215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10741981" y="6356351"/>
            <a:ext cx="6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5002" y="293116"/>
            <a:ext cx="3844076" cy="724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0" type="dt"/>
          </p:nvPr>
        </p:nvSpPr>
        <p:spPr>
          <a:xfrm>
            <a:off x="9849034" y="6356351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1" type="ftr"/>
          </p:nvPr>
        </p:nvSpPr>
        <p:spPr>
          <a:xfrm>
            <a:off x="5663215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10741980" y="6356351"/>
            <a:ext cx="6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8" name="Google Shape;10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296" y="6067864"/>
            <a:ext cx="2498807" cy="471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>
            <p:ph idx="10" type="dt"/>
          </p:nvPr>
        </p:nvSpPr>
        <p:spPr>
          <a:xfrm>
            <a:off x="9849034" y="6356351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1" type="ftr"/>
          </p:nvPr>
        </p:nvSpPr>
        <p:spPr>
          <a:xfrm>
            <a:off x="5663215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10741980" y="6356351"/>
            <a:ext cx="6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2749" y="695377"/>
            <a:ext cx="6249265" cy="1176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211" y="6250305"/>
            <a:ext cx="2313341" cy="43740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>
            <p:ph type="title"/>
          </p:nvPr>
        </p:nvSpPr>
        <p:spPr>
          <a:xfrm>
            <a:off x="838200" y="365125"/>
            <a:ext cx="105156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838200" y="1197204"/>
            <a:ext cx="105156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10" type="dt"/>
          </p:nvPr>
        </p:nvSpPr>
        <p:spPr>
          <a:xfrm>
            <a:off x="9849034" y="6356351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17"/>
          <p:cNvSpPr txBox="1"/>
          <p:nvPr>
            <p:ph idx="11" type="ftr"/>
          </p:nvPr>
        </p:nvSpPr>
        <p:spPr>
          <a:xfrm>
            <a:off x="5663215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10741980" y="6356351"/>
            <a:ext cx="6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17"/>
          <p:cNvSpPr/>
          <p:nvPr>
            <p:ph idx="2" type="pic"/>
          </p:nvPr>
        </p:nvSpPr>
        <p:spPr>
          <a:xfrm>
            <a:off x="838200" y="3233179"/>
            <a:ext cx="1579500" cy="15813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7"/>
          <p:cNvSpPr/>
          <p:nvPr>
            <p:ph idx="3" type="pic"/>
          </p:nvPr>
        </p:nvSpPr>
        <p:spPr>
          <a:xfrm>
            <a:off x="3072209" y="3233179"/>
            <a:ext cx="1579500" cy="15813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7"/>
          <p:cNvSpPr/>
          <p:nvPr>
            <p:ph idx="4" type="pic"/>
          </p:nvPr>
        </p:nvSpPr>
        <p:spPr>
          <a:xfrm>
            <a:off x="5306217" y="3233179"/>
            <a:ext cx="1579500" cy="15813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17"/>
          <p:cNvSpPr/>
          <p:nvPr>
            <p:ph idx="5" type="pic"/>
          </p:nvPr>
        </p:nvSpPr>
        <p:spPr>
          <a:xfrm>
            <a:off x="7540228" y="3233179"/>
            <a:ext cx="1579500" cy="15813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7"/>
          <p:cNvSpPr/>
          <p:nvPr>
            <p:ph idx="6" type="pic"/>
          </p:nvPr>
        </p:nvSpPr>
        <p:spPr>
          <a:xfrm>
            <a:off x="9774236" y="3233179"/>
            <a:ext cx="1579500" cy="15813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>
            <p:ph type="title"/>
          </p:nvPr>
        </p:nvSpPr>
        <p:spPr>
          <a:xfrm>
            <a:off x="838200" y="365125"/>
            <a:ext cx="105156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838200" y="1117600"/>
            <a:ext cx="5181600" cy="50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2" type="body"/>
          </p:nvPr>
        </p:nvSpPr>
        <p:spPr>
          <a:xfrm>
            <a:off x="6172200" y="1117600"/>
            <a:ext cx="5181600" cy="50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idx="10" type="dt"/>
          </p:nvPr>
        </p:nvSpPr>
        <p:spPr>
          <a:xfrm>
            <a:off x="9849034" y="6356351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8"/>
          <p:cNvSpPr txBox="1"/>
          <p:nvPr>
            <p:ph idx="11" type="ftr"/>
          </p:nvPr>
        </p:nvSpPr>
        <p:spPr>
          <a:xfrm>
            <a:off x="5663215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18"/>
          <p:cNvSpPr txBox="1"/>
          <p:nvPr>
            <p:ph idx="12" type="sldNum"/>
          </p:nvPr>
        </p:nvSpPr>
        <p:spPr>
          <a:xfrm>
            <a:off x="10741980" y="6356351"/>
            <a:ext cx="6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6740" y="5941474"/>
            <a:ext cx="3844076" cy="724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2_Title and Content 3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>
            <p:ph type="title"/>
          </p:nvPr>
        </p:nvSpPr>
        <p:spPr>
          <a:xfrm>
            <a:off x="838200" y="365125"/>
            <a:ext cx="105156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5900"/>
              <a:buFont typeface="Arial"/>
              <a:buNone/>
              <a:defRPr b="0" i="0" sz="44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9pPr>
          </a:lstStyle>
          <a:p/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838200" y="1197205"/>
            <a:ext cx="10515600" cy="49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EB6CF"/>
              </a:buClr>
              <a:buSzPts val="37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32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7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4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10" type="dt"/>
          </p:nvPr>
        </p:nvSpPr>
        <p:spPr>
          <a:xfrm>
            <a:off x="9849034" y="6356351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19"/>
          <p:cNvSpPr txBox="1"/>
          <p:nvPr>
            <p:ph idx="11" type="ftr"/>
          </p:nvPr>
        </p:nvSpPr>
        <p:spPr>
          <a:xfrm>
            <a:off x="5663215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10741981" y="6356351"/>
            <a:ext cx="6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033" y="162775"/>
            <a:ext cx="3844076" cy="724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>
            <p:ph type="ctrTitle"/>
          </p:nvPr>
        </p:nvSpPr>
        <p:spPr>
          <a:xfrm>
            <a:off x="383357" y="283379"/>
            <a:ext cx="61965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6000"/>
              <a:buFont typeface="Arial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8" name="Google Shape;148;p20"/>
          <p:cNvSpPr txBox="1"/>
          <p:nvPr>
            <p:ph idx="1" type="subTitle"/>
          </p:nvPr>
        </p:nvSpPr>
        <p:spPr>
          <a:xfrm>
            <a:off x="383357" y="2272859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9" name="Google Shape;149;p20"/>
          <p:cNvSpPr txBox="1"/>
          <p:nvPr>
            <p:ph idx="12" type="sldNum"/>
          </p:nvPr>
        </p:nvSpPr>
        <p:spPr>
          <a:xfrm>
            <a:off x="10741980" y="6327800"/>
            <a:ext cx="61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9440" y="772999"/>
            <a:ext cx="4636663" cy="876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>
            <p:ph type="ctrTitle"/>
          </p:nvPr>
        </p:nvSpPr>
        <p:spPr>
          <a:xfrm>
            <a:off x="2997800" y="1285017"/>
            <a:ext cx="61965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6000"/>
              <a:buFont typeface="Arial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4" name="Google Shape;154;p21"/>
          <p:cNvSpPr txBox="1"/>
          <p:nvPr>
            <p:ph idx="1" type="subTitle"/>
          </p:nvPr>
        </p:nvSpPr>
        <p:spPr>
          <a:xfrm>
            <a:off x="2997800" y="3160217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10741980" y="6327800"/>
            <a:ext cx="61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817" y="204163"/>
            <a:ext cx="4636663" cy="876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type="title"/>
          </p:nvPr>
        </p:nvSpPr>
        <p:spPr>
          <a:xfrm>
            <a:off x="838200" y="365126"/>
            <a:ext cx="10515600" cy="681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838200" y="1197204"/>
            <a:ext cx="10515600" cy="4979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210" y="6251328"/>
            <a:ext cx="2313344" cy="437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idx="10" type="dt"/>
          </p:nvPr>
        </p:nvSpPr>
        <p:spPr>
          <a:xfrm>
            <a:off x="9849034" y="6356351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1" type="ftr"/>
          </p:nvPr>
        </p:nvSpPr>
        <p:spPr>
          <a:xfrm>
            <a:off x="5663215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10741980" y="6356351"/>
            <a:ext cx="6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748" y="277596"/>
            <a:ext cx="3844076" cy="724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 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>
            <p:ph idx="10" type="dt"/>
          </p:nvPr>
        </p:nvSpPr>
        <p:spPr>
          <a:xfrm>
            <a:off x="9849034" y="6356351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24"/>
          <p:cNvSpPr txBox="1"/>
          <p:nvPr>
            <p:ph idx="11" type="ftr"/>
          </p:nvPr>
        </p:nvSpPr>
        <p:spPr>
          <a:xfrm>
            <a:off x="5663215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10741980" y="6356351"/>
            <a:ext cx="6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2749" y="695377"/>
            <a:ext cx="6249265" cy="1176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>
            <p:ph type="title"/>
          </p:nvPr>
        </p:nvSpPr>
        <p:spPr>
          <a:xfrm>
            <a:off x="838200" y="365125"/>
            <a:ext cx="105156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5900"/>
              <a:buFont typeface="Arial"/>
              <a:buNone/>
              <a:defRPr b="0" i="0" sz="44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9pPr>
          </a:lstStyle>
          <a:p/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838200" y="1197205"/>
            <a:ext cx="10515600" cy="49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EB6CF"/>
              </a:buClr>
              <a:buSzPts val="37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32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7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4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0" type="dt"/>
          </p:nvPr>
        </p:nvSpPr>
        <p:spPr>
          <a:xfrm>
            <a:off x="9849034" y="6356351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idx="11" type="ftr"/>
          </p:nvPr>
        </p:nvSpPr>
        <p:spPr>
          <a:xfrm>
            <a:off x="5663215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10741981" y="6356351"/>
            <a:ext cx="6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5002" y="293116"/>
            <a:ext cx="3844076" cy="724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idx="10" type="dt"/>
          </p:nvPr>
        </p:nvSpPr>
        <p:spPr>
          <a:xfrm>
            <a:off x="9849034" y="6356351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11" type="ftr"/>
          </p:nvPr>
        </p:nvSpPr>
        <p:spPr>
          <a:xfrm>
            <a:off x="5663215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10741980" y="6356351"/>
            <a:ext cx="6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296" y="6067864"/>
            <a:ext cx="2498807" cy="471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idx="10" type="dt"/>
          </p:nvPr>
        </p:nvSpPr>
        <p:spPr>
          <a:xfrm>
            <a:off x="9849034" y="6356351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27"/>
          <p:cNvSpPr txBox="1"/>
          <p:nvPr>
            <p:ph idx="11" type="ftr"/>
          </p:nvPr>
        </p:nvSpPr>
        <p:spPr>
          <a:xfrm>
            <a:off x="5663215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10741980" y="6356351"/>
            <a:ext cx="6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ctrTitle"/>
          </p:nvPr>
        </p:nvSpPr>
        <p:spPr>
          <a:xfrm>
            <a:off x="383357" y="283379"/>
            <a:ext cx="61965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195" name="Google Shape;195;p28"/>
          <p:cNvSpPr txBox="1"/>
          <p:nvPr>
            <p:ph idx="1" type="subTitle"/>
          </p:nvPr>
        </p:nvSpPr>
        <p:spPr>
          <a:xfrm>
            <a:off x="383357" y="2272859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28"/>
          <p:cNvSpPr txBox="1"/>
          <p:nvPr>
            <p:ph idx="10" type="dt"/>
          </p:nvPr>
        </p:nvSpPr>
        <p:spPr>
          <a:xfrm>
            <a:off x="9849034" y="6356351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28"/>
          <p:cNvSpPr txBox="1"/>
          <p:nvPr>
            <p:ph idx="11" type="ftr"/>
          </p:nvPr>
        </p:nvSpPr>
        <p:spPr>
          <a:xfrm>
            <a:off x="5663215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28"/>
          <p:cNvSpPr txBox="1"/>
          <p:nvPr>
            <p:ph idx="12" type="sldNum"/>
          </p:nvPr>
        </p:nvSpPr>
        <p:spPr>
          <a:xfrm>
            <a:off x="10741980" y="6356351"/>
            <a:ext cx="6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 rotWithShape="1">
          <a:blip r:embed="rId2">
            <a:alphaModFix/>
          </a:blip>
          <a:srcRect b="0" l="0" r="0" t="27593"/>
          <a:stretch/>
        </p:blipFill>
        <p:spPr>
          <a:xfrm>
            <a:off x="0" y="2602075"/>
            <a:ext cx="12192000" cy="42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211" y="6250305"/>
            <a:ext cx="2313341" cy="43740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>
            <p:ph type="title"/>
          </p:nvPr>
        </p:nvSpPr>
        <p:spPr>
          <a:xfrm>
            <a:off x="838200" y="365125"/>
            <a:ext cx="105156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838200" y="1197204"/>
            <a:ext cx="105156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29"/>
          <p:cNvSpPr txBox="1"/>
          <p:nvPr>
            <p:ph idx="10" type="dt"/>
          </p:nvPr>
        </p:nvSpPr>
        <p:spPr>
          <a:xfrm>
            <a:off x="9849034" y="6356351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29"/>
          <p:cNvSpPr txBox="1"/>
          <p:nvPr>
            <p:ph idx="11" type="ftr"/>
          </p:nvPr>
        </p:nvSpPr>
        <p:spPr>
          <a:xfrm>
            <a:off x="5663215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10741980" y="6356351"/>
            <a:ext cx="6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29"/>
          <p:cNvSpPr/>
          <p:nvPr>
            <p:ph idx="2" type="pic"/>
          </p:nvPr>
        </p:nvSpPr>
        <p:spPr>
          <a:xfrm>
            <a:off x="838200" y="3233179"/>
            <a:ext cx="1579500" cy="15813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29"/>
          <p:cNvSpPr/>
          <p:nvPr>
            <p:ph idx="3" type="pic"/>
          </p:nvPr>
        </p:nvSpPr>
        <p:spPr>
          <a:xfrm>
            <a:off x="3072209" y="3233179"/>
            <a:ext cx="1579500" cy="15813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29"/>
          <p:cNvSpPr/>
          <p:nvPr>
            <p:ph idx="4" type="pic"/>
          </p:nvPr>
        </p:nvSpPr>
        <p:spPr>
          <a:xfrm>
            <a:off x="5306217" y="3233179"/>
            <a:ext cx="1579500" cy="15813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29"/>
          <p:cNvSpPr/>
          <p:nvPr>
            <p:ph idx="5" type="pic"/>
          </p:nvPr>
        </p:nvSpPr>
        <p:spPr>
          <a:xfrm>
            <a:off x="7540228" y="3233179"/>
            <a:ext cx="1579500" cy="15813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29"/>
          <p:cNvSpPr/>
          <p:nvPr>
            <p:ph idx="6" type="pic"/>
          </p:nvPr>
        </p:nvSpPr>
        <p:spPr>
          <a:xfrm>
            <a:off x="9774236" y="3233179"/>
            <a:ext cx="1579500" cy="15813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1_Two Conten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>
            <p:ph type="title"/>
          </p:nvPr>
        </p:nvSpPr>
        <p:spPr>
          <a:xfrm>
            <a:off x="838200" y="365125"/>
            <a:ext cx="105156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838200" y="1117600"/>
            <a:ext cx="5181600" cy="50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30"/>
          <p:cNvSpPr txBox="1"/>
          <p:nvPr>
            <p:ph idx="2" type="body"/>
          </p:nvPr>
        </p:nvSpPr>
        <p:spPr>
          <a:xfrm>
            <a:off x="6172200" y="1117600"/>
            <a:ext cx="5181600" cy="50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Google Shape;218;p30"/>
          <p:cNvSpPr txBox="1"/>
          <p:nvPr>
            <p:ph idx="10" type="dt"/>
          </p:nvPr>
        </p:nvSpPr>
        <p:spPr>
          <a:xfrm>
            <a:off x="9849034" y="6356351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Google Shape;219;p30"/>
          <p:cNvSpPr txBox="1"/>
          <p:nvPr>
            <p:ph idx="11" type="ftr"/>
          </p:nvPr>
        </p:nvSpPr>
        <p:spPr>
          <a:xfrm>
            <a:off x="5663215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" name="Google Shape;220;p30"/>
          <p:cNvSpPr txBox="1"/>
          <p:nvPr>
            <p:ph idx="12" type="sldNum"/>
          </p:nvPr>
        </p:nvSpPr>
        <p:spPr>
          <a:xfrm>
            <a:off x="10741980" y="6356351"/>
            <a:ext cx="6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264" y="5915291"/>
            <a:ext cx="3356824" cy="632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idx="10" type="dt"/>
          </p:nvPr>
        </p:nvSpPr>
        <p:spPr>
          <a:xfrm>
            <a:off x="9849035" y="6356350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p32"/>
          <p:cNvSpPr txBox="1"/>
          <p:nvPr>
            <p:ph idx="11" type="ftr"/>
          </p:nvPr>
        </p:nvSpPr>
        <p:spPr>
          <a:xfrm>
            <a:off x="5663214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32"/>
          <p:cNvSpPr txBox="1"/>
          <p:nvPr>
            <p:ph idx="12" type="sldNum"/>
          </p:nvPr>
        </p:nvSpPr>
        <p:spPr>
          <a:xfrm>
            <a:off x="10741980" y="6356350"/>
            <a:ext cx="61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>
            <p:ph idx="10" type="dt"/>
          </p:nvPr>
        </p:nvSpPr>
        <p:spPr>
          <a:xfrm>
            <a:off x="9849035" y="6356350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33"/>
          <p:cNvSpPr txBox="1"/>
          <p:nvPr>
            <p:ph idx="11" type="ftr"/>
          </p:nvPr>
        </p:nvSpPr>
        <p:spPr>
          <a:xfrm>
            <a:off x="5663214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33"/>
          <p:cNvSpPr txBox="1"/>
          <p:nvPr>
            <p:ph idx="12" type="sldNum"/>
          </p:nvPr>
        </p:nvSpPr>
        <p:spPr>
          <a:xfrm>
            <a:off x="10741980" y="6356350"/>
            <a:ext cx="61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8" name="Google Shape;23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47" y="622170"/>
            <a:ext cx="8625184" cy="1630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211" y="6250306"/>
            <a:ext cx="2313344" cy="43740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838200" y="365126"/>
            <a:ext cx="10515600" cy="681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838200" y="1197204"/>
            <a:ext cx="10515600" cy="1102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4"/>
          <p:cNvSpPr/>
          <p:nvPr>
            <p:ph idx="2" type="pic"/>
          </p:nvPr>
        </p:nvSpPr>
        <p:spPr>
          <a:xfrm>
            <a:off x="838200" y="3233179"/>
            <a:ext cx="1579563" cy="158115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4"/>
          <p:cNvSpPr/>
          <p:nvPr>
            <p:ph idx="3" type="pic"/>
          </p:nvPr>
        </p:nvSpPr>
        <p:spPr>
          <a:xfrm>
            <a:off x="3072209" y="3233179"/>
            <a:ext cx="1579563" cy="158115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4"/>
          <p:cNvSpPr/>
          <p:nvPr>
            <p:ph idx="4" type="pic"/>
          </p:nvPr>
        </p:nvSpPr>
        <p:spPr>
          <a:xfrm>
            <a:off x="5306218" y="3233179"/>
            <a:ext cx="1579563" cy="158115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/>
          <p:nvPr>
            <p:ph idx="5" type="pic"/>
          </p:nvPr>
        </p:nvSpPr>
        <p:spPr>
          <a:xfrm>
            <a:off x="7540227" y="3233179"/>
            <a:ext cx="1579563" cy="158115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/>
          <p:nvPr>
            <p:ph idx="6" type="pic"/>
          </p:nvPr>
        </p:nvSpPr>
        <p:spPr>
          <a:xfrm>
            <a:off x="9774236" y="3233179"/>
            <a:ext cx="1579563" cy="158115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 txBox="1"/>
          <p:nvPr>
            <p:ph type="title"/>
          </p:nvPr>
        </p:nvSpPr>
        <p:spPr>
          <a:xfrm>
            <a:off x="838200" y="365126"/>
            <a:ext cx="105156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838200" y="1197204"/>
            <a:ext cx="10515600" cy="49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34"/>
          <p:cNvSpPr txBox="1"/>
          <p:nvPr>
            <p:ph idx="10" type="dt"/>
          </p:nvPr>
        </p:nvSpPr>
        <p:spPr>
          <a:xfrm>
            <a:off x="9849035" y="6356350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p34"/>
          <p:cNvSpPr txBox="1"/>
          <p:nvPr>
            <p:ph idx="11" type="ftr"/>
          </p:nvPr>
        </p:nvSpPr>
        <p:spPr>
          <a:xfrm>
            <a:off x="5663214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" name="Google Shape;245;p34"/>
          <p:cNvSpPr txBox="1"/>
          <p:nvPr>
            <p:ph idx="12" type="sldNum"/>
          </p:nvPr>
        </p:nvSpPr>
        <p:spPr>
          <a:xfrm>
            <a:off x="10741980" y="6356350"/>
            <a:ext cx="61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210" y="6251328"/>
            <a:ext cx="2313341" cy="437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211" y="6250306"/>
            <a:ext cx="2313341" cy="4374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>
            <p:ph type="title"/>
          </p:nvPr>
        </p:nvSpPr>
        <p:spPr>
          <a:xfrm>
            <a:off x="838200" y="365126"/>
            <a:ext cx="105156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251" name="Google Shape;251;p35"/>
          <p:cNvSpPr txBox="1"/>
          <p:nvPr>
            <p:ph idx="1" type="body"/>
          </p:nvPr>
        </p:nvSpPr>
        <p:spPr>
          <a:xfrm>
            <a:off x="838200" y="1197204"/>
            <a:ext cx="10515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35"/>
          <p:cNvSpPr txBox="1"/>
          <p:nvPr>
            <p:ph idx="10" type="dt"/>
          </p:nvPr>
        </p:nvSpPr>
        <p:spPr>
          <a:xfrm>
            <a:off x="9849035" y="6356350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35"/>
          <p:cNvSpPr txBox="1"/>
          <p:nvPr>
            <p:ph idx="11" type="ftr"/>
          </p:nvPr>
        </p:nvSpPr>
        <p:spPr>
          <a:xfrm>
            <a:off x="5663214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35"/>
          <p:cNvSpPr txBox="1"/>
          <p:nvPr>
            <p:ph idx="12" type="sldNum"/>
          </p:nvPr>
        </p:nvSpPr>
        <p:spPr>
          <a:xfrm>
            <a:off x="10741980" y="6356350"/>
            <a:ext cx="61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p35"/>
          <p:cNvSpPr/>
          <p:nvPr>
            <p:ph idx="2" type="pic"/>
          </p:nvPr>
        </p:nvSpPr>
        <p:spPr>
          <a:xfrm>
            <a:off x="838200" y="3233179"/>
            <a:ext cx="1579500" cy="15813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Google Shape;256;p35"/>
          <p:cNvSpPr/>
          <p:nvPr>
            <p:ph idx="3" type="pic"/>
          </p:nvPr>
        </p:nvSpPr>
        <p:spPr>
          <a:xfrm>
            <a:off x="3072209" y="3233179"/>
            <a:ext cx="1579500" cy="15813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Google Shape;257;p35"/>
          <p:cNvSpPr/>
          <p:nvPr>
            <p:ph idx="4" type="pic"/>
          </p:nvPr>
        </p:nvSpPr>
        <p:spPr>
          <a:xfrm>
            <a:off x="5306218" y="3233179"/>
            <a:ext cx="1579500" cy="15813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Google Shape;258;p35"/>
          <p:cNvSpPr/>
          <p:nvPr>
            <p:ph idx="5" type="pic"/>
          </p:nvPr>
        </p:nvSpPr>
        <p:spPr>
          <a:xfrm>
            <a:off x="7540227" y="3233179"/>
            <a:ext cx="1579500" cy="15813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" name="Google Shape;259;p35"/>
          <p:cNvSpPr/>
          <p:nvPr>
            <p:ph idx="6" type="pic"/>
          </p:nvPr>
        </p:nvSpPr>
        <p:spPr>
          <a:xfrm>
            <a:off x="9774236" y="3233179"/>
            <a:ext cx="1579500" cy="15813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ctrTitle"/>
          </p:nvPr>
        </p:nvSpPr>
        <p:spPr>
          <a:xfrm>
            <a:off x="383357" y="283378"/>
            <a:ext cx="61965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262" name="Google Shape;262;p36"/>
          <p:cNvSpPr txBox="1"/>
          <p:nvPr>
            <p:ph idx="1" type="subTitle"/>
          </p:nvPr>
        </p:nvSpPr>
        <p:spPr>
          <a:xfrm>
            <a:off x="383357" y="2272859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" name="Google Shape;263;p36"/>
          <p:cNvSpPr txBox="1"/>
          <p:nvPr>
            <p:ph idx="10" type="dt"/>
          </p:nvPr>
        </p:nvSpPr>
        <p:spPr>
          <a:xfrm>
            <a:off x="9849035" y="6356350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" name="Google Shape;264;p36"/>
          <p:cNvSpPr txBox="1"/>
          <p:nvPr>
            <p:ph idx="11" type="ftr"/>
          </p:nvPr>
        </p:nvSpPr>
        <p:spPr>
          <a:xfrm>
            <a:off x="5663214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36"/>
          <p:cNvSpPr txBox="1"/>
          <p:nvPr>
            <p:ph idx="12" type="sldNum"/>
          </p:nvPr>
        </p:nvSpPr>
        <p:spPr>
          <a:xfrm>
            <a:off x="10741980" y="6356350"/>
            <a:ext cx="61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6" name="Google Shape;26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9441" y="772999"/>
            <a:ext cx="4636663" cy="87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7"/>
          <p:cNvSpPr txBox="1"/>
          <p:nvPr>
            <p:ph type="title"/>
          </p:nvPr>
        </p:nvSpPr>
        <p:spPr>
          <a:xfrm>
            <a:off x="838200" y="365126"/>
            <a:ext cx="105156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271" name="Google Shape;271;p37"/>
          <p:cNvSpPr txBox="1"/>
          <p:nvPr>
            <p:ph idx="1" type="body"/>
          </p:nvPr>
        </p:nvSpPr>
        <p:spPr>
          <a:xfrm>
            <a:off x="838200" y="1117600"/>
            <a:ext cx="5181600" cy="5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37"/>
          <p:cNvSpPr txBox="1"/>
          <p:nvPr>
            <p:ph idx="2" type="body"/>
          </p:nvPr>
        </p:nvSpPr>
        <p:spPr>
          <a:xfrm>
            <a:off x="6172200" y="1117600"/>
            <a:ext cx="5181600" cy="5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37"/>
          <p:cNvSpPr txBox="1"/>
          <p:nvPr>
            <p:ph idx="10" type="dt"/>
          </p:nvPr>
        </p:nvSpPr>
        <p:spPr>
          <a:xfrm>
            <a:off x="9849035" y="6356350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37"/>
          <p:cNvSpPr txBox="1"/>
          <p:nvPr>
            <p:ph idx="11" type="ftr"/>
          </p:nvPr>
        </p:nvSpPr>
        <p:spPr>
          <a:xfrm>
            <a:off x="5663214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Google Shape;275;p37"/>
          <p:cNvSpPr txBox="1"/>
          <p:nvPr>
            <p:ph idx="12" type="sldNum"/>
          </p:nvPr>
        </p:nvSpPr>
        <p:spPr>
          <a:xfrm>
            <a:off x="10741980" y="6356350"/>
            <a:ext cx="61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6" name="Google Shape;27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210" y="6251328"/>
            <a:ext cx="2313341" cy="437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idx="10" type="dt"/>
          </p:nvPr>
        </p:nvSpPr>
        <p:spPr>
          <a:xfrm>
            <a:off x="9849035" y="6356350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" name="Google Shape;279;p38"/>
          <p:cNvSpPr txBox="1"/>
          <p:nvPr>
            <p:ph idx="11" type="ftr"/>
          </p:nvPr>
        </p:nvSpPr>
        <p:spPr>
          <a:xfrm>
            <a:off x="5663214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" name="Google Shape;280;p38"/>
          <p:cNvSpPr txBox="1"/>
          <p:nvPr>
            <p:ph idx="12" type="sldNum"/>
          </p:nvPr>
        </p:nvSpPr>
        <p:spPr>
          <a:xfrm>
            <a:off x="10741980" y="6356350"/>
            <a:ext cx="61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">
  <p:cSld name="CUSTOM_1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838200" y="365126"/>
            <a:ext cx="10515600" cy="6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None/>
              <a:defRPr>
                <a:solidFill>
                  <a:srgbClr val="7F7F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id="283" name="Google Shape;283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95903" y="6271503"/>
            <a:ext cx="2313341" cy="437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432000" y="432000"/>
            <a:ext cx="113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91" name="Google Shape;291;p41"/>
          <p:cNvSpPr txBox="1"/>
          <p:nvPr>
            <p:ph idx="11" type="ftr"/>
          </p:nvPr>
        </p:nvSpPr>
        <p:spPr>
          <a:xfrm>
            <a:off x="431999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92" name="Google Shape;292;p41"/>
          <p:cNvSpPr txBox="1"/>
          <p:nvPr>
            <p:ph idx="12" type="sldNum"/>
          </p:nvPr>
        </p:nvSpPr>
        <p:spPr>
          <a:xfrm>
            <a:off x="9028799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ctrTitle"/>
          </p:nvPr>
        </p:nvSpPr>
        <p:spPr>
          <a:xfrm>
            <a:off x="383357" y="283378"/>
            <a:ext cx="6196553" cy="1875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Google Shape;44;p5"/>
          <p:cNvSpPr txBox="1"/>
          <p:nvPr>
            <p:ph idx="1" type="subTitle"/>
          </p:nvPr>
        </p:nvSpPr>
        <p:spPr>
          <a:xfrm>
            <a:off x="383357" y="2272859"/>
            <a:ext cx="6196553" cy="715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EB6CF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" name="Google Shape;4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9441" y="772999"/>
            <a:ext cx="4636658" cy="87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/>
          <p:nvPr>
            <p:ph type="title"/>
          </p:nvPr>
        </p:nvSpPr>
        <p:spPr>
          <a:xfrm>
            <a:off x="838200" y="365126"/>
            <a:ext cx="10515600" cy="681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838200" y="1117600"/>
            <a:ext cx="5181600" cy="5059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idx="2" type="body"/>
          </p:nvPr>
        </p:nvSpPr>
        <p:spPr>
          <a:xfrm>
            <a:off x="6172200" y="1117600"/>
            <a:ext cx="5181600" cy="5059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210" y="6251328"/>
            <a:ext cx="2313344" cy="437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en Source Day">
  <p:cSld name="Title Slide - Open Source Da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0"/>
          <p:cNvPicPr preferRelativeResize="0"/>
          <p:nvPr/>
        </p:nvPicPr>
        <p:blipFill rotWithShape="1">
          <a:blip r:embed="rId2">
            <a:alphaModFix/>
          </a:blip>
          <a:srcRect b="13882" l="0" r="0" t="0"/>
          <a:stretch/>
        </p:blipFill>
        <p:spPr>
          <a:xfrm>
            <a:off x="0" y="951833"/>
            <a:ext cx="12192000" cy="590617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ctrTitle"/>
          </p:nvPr>
        </p:nvSpPr>
        <p:spPr>
          <a:xfrm>
            <a:off x="1764357" y="1436945"/>
            <a:ext cx="61965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77" name="Google Shape;77;p10"/>
          <p:cNvSpPr txBox="1"/>
          <p:nvPr>
            <p:ph idx="1" type="subTitle"/>
          </p:nvPr>
        </p:nvSpPr>
        <p:spPr>
          <a:xfrm>
            <a:off x="1764357" y="3329925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9849034" y="6356351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5663215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10741980" y="6356351"/>
            <a:ext cx="6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2_Title and Conte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 txBox="1"/>
          <p:nvPr>
            <p:ph idx="10" type="dt"/>
          </p:nvPr>
        </p:nvSpPr>
        <p:spPr>
          <a:xfrm>
            <a:off x="9849034" y="6356351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1"/>
          <p:cNvSpPr txBox="1"/>
          <p:nvPr>
            <p:ph idx="11" type="ftr"/>
          </p:nvPr>
        </p:nvSpPr>
        <p:spPr>
          <a:xfrm>
            <a:off x="5663215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10741981" y="6356351"/>
            <a:ext cx="6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theme" Target="../theme/theme5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6"/>
            <a:ext cx="10515600" cy="681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197204"/>
            <a:ext cx="10515600" cy="4979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838200" y="365125"/>
            <a:ext cx="105156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838200" y="1197204"/>
            <a:ext cx="10515600" cy="49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9849034" y="6356351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5663215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10741980" y="6356351"/>
            <a:ext cx="6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838200" y="365125"/>
            <a:ext cx="105156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838200" y="1197204"/>
            <a:ext cx="10515600" cy="49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10" type="dt"/>
          </p:nvPr>
        </p:nvSpPr>
        <p:spPr>
          <a:xfrm>
            <a:off x="9849034" y="6356351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11" type="ftr"/>
          </p:nvPr>
        </p:nvSpPr>
        <p:spPr>
          <a:xfrm>
            <a:off x="5663215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10741980" y="6356351"/>
            <a:ext cx="6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838200" y="365126"/>
            <a:ext cx="105156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838200" y="1197204"/>
            <a:ext cx="10515600" cy="49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31"/>
          <p:cNvSpPr txBox="1"/>
          <p:nvPr>
            <p:ph idx="10" type="dt"/>
          </p:nvPr>
        </p:nvSpPr>
        <p:spPr>
          <a:xfrm>
            <a:off x="9849035" y="6356350"/>
            <a:ext cx="82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Google Shape;226;p31"/>
          <p:cNvSpPr txBox="1"/>
          <p:nvPr>
            <p:ph idx="11" type="ftr"/>
          </p:nvPr>
        </p:nvSpPr>
        <p:spPr>
          <a:xfrm>
            <a:off x="5663214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Google Shape;227;p31"/>
          <p:cNvSpPr txBox="1"/>
          <p:nvPr>
            <p:ph idx="12" type="sldNum"/>
          </p:nvPr>
        </p:nvSpPr>
        <p:spPr>
          <a:xfrm>
            <a:off x="10741980" y="6356350"/>
            <a:ext cx="61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432000" y="432000"/>
            <a:ext cx="113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  <a:defRPr b="0" i="0" sz="3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286" name="Google Shape;286;p40"/>
          <p:cNvSpPr txBox="1"/>
          <p:nvPr>
            <p:ph idx="1" type="body"/>
          </p:nvPr>
        </p:nvSpPr>
        <p:spPr>
          <a:xfrm>
            <a:off x="432000" y="1224000"/>
            <a:ext cx="11340000" cy="48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87" name="Google Shape;287;p40"/>
          <p:cNvSpPr txBox="1"/>
          <p:nvPr>
            <p:ph idx="11" type="ftr"/>
          </p:nvPr>
        </p:nvSpPr>
        <p:spPr>
          <a:xfrm>
            <a:off x="431999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88" name="Google Shape;288;p40"/>
          <p:cNvSpPr txBox="1"/>
          <p:nvPr>
            <p:ph idx="12" type="sldNum"/>
          </p:nvPr>
        </p:nvSpPr>
        <p:spPr>
          <a:xfrm>
            <a:off x="9028799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5" Type="http://schemas.openxmlformats.org/officeDocument/2006/relationships/image" Target="../media/image77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3.png"/><Relationship Id="rId4" Type="http://schemas.openxmlformats.org/officeDocument/2006/relationships/image" Target="../media/image70.jpg"/><Relationship Id="rId5" Type="http://schemas.openxmlformats.org/officeDocument/2006/relationships/image" Target="../media/image6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5.png"/><Relationship Id="rId4" Type="http://schemas.openxmlformats.org/officeDocument/2006/relationships/image" Target="../media/image74.png"/><Relationship Id="rId5" Type="http://schemas.openxmlformats.org/officeDocument/2006/relationships/image" Target="../media/image76.jpg"/><Relationship Id="rId6" Type="http://schemas.openxmlformats.org/officeDocument/2006/relationships/image" Target="../media/image6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2.png"/><Relationship Id="rId4" Type="http://schemas.openxmlformats.org/officeDocument/2006/relationships/image" Target="../media/image68.png"/><Relationship Id="rId5" Type="http://schemas.openxmlformats.org/officeDocument/2006/relationships/image" Target="../media/image8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3.jpg"/><Relationship Id="rId4" Type="http://schemas.openxmlformats.org/officeDocument/2006/relationships/image" Target="../media/image85.jpg"/><Relationship Id="rId5" Type="http://schemas.openxmlformats.org/officeDocument/2006/relationships/image" Target="../media/image6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9.png"/><Relationship Id="rId4" Type="http://schemas.openxmlformats.org/officeDocument/2006/relationships/image" Target="../media/image7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1.png"/><Relationship Id="rId4" Type="http://schemas.openxmlformats.org/officeDocument/2006/relationships/image" Target="../media/image82.jpg"/><Relationship Id="rId5" Type="http://schemas.openxmlformats.org/officeDocument/2006/relationships/image" Target="../media/image8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9.png"/><Relationship Id="rId22" Type="http://schemas.openxmlformats.org/officeDocument/2006/relationships/image" Target="../media/image37.png"/><Relationship Id="rId21" Type="http://schemas.openxmlformats.org/officeDocument/2006/relationships/image" Target="../media/image57.png"/><Relationship Id="rId24" Type="http://schemas.openxmlformats.org/officeDocument/2006/relationships/image" Target="../media/image43.png"/><Relationship Id="rId23" Type="http://schemas.openxmlformats.org/officeDocument/2006/relationships/image" Target="../media/image40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26" Type="http://schemas.openxmlformats.org/officeDocument/2006/relationships/image" Target="../media/image54.png"/><Relationship Id="rId25" Type="http://schemas.openxmlformats.org/officeDocument/2006/relationships/image" Target="../media/image41.png"/><Relationship Id="rId28" Type="http://schemas.openxmlformats.org/officeDocument/2006/relationships/image" Target="../media/image52.png"/><Relationship Id="rId27" Type="http://schemas.openxmlformats.org/officeDocument/2006/relationships/image" Target="../media/image46.png"/><Relationship Id="rId5" Type="http://schemas.openxmlformats.org/officeDocument/2006/relationships/image" Target="../media/image31.png"/><Relationship Id="rId6" Type="http://schemas.openxmlformats.org/officeDocument/2006/relationships/image" Target="../media/image21.png"/><Relationship Id="rId29" Type="http://schemas.openxmlformats.org/officeDocument/2006/relationships/image" Target="../media/image45.png"/><Relationship Id="rId7" Type="http://schemas.openxmlformats.org/officeDocument/2006/relationships/image" Target="../media/image26.png"/><Relationship Id="rId8" Type="http://schemas.openxmlformats.org/officeDocument/2006/relationships/image" Target="../media/image35.png"/><Relationship Id="rId31" Type="http://schemas.openxmlformats.org/officeDocument/2006/relationships/image" Target="../media/image48.png"/><Relationship Id="rId30" Type="http://schemas.openxmlformats.org/officeDocument/2006/relationships/image" Target="../media/image47.png"/><Relationship Id="rId11" Type="http://schemas.openxmlformats.org/officeDocument/2006/relationships/image" Target="../media/image27.png"/><Relationship Id="rId33" Type="http://schemas.openxmlformats.org/officeDocument/2006/relationships/image" Target="../media/image55.png"/><Relationship Id="rId10" Type="http://schemas.openxmlformats.org/officeDocument/2006/relationships/image" Target="../media/image25.png"/><Relationship Id="rId32" Type="http://schemas.openxmlformats.org/officeDocument/2006/relationships/image" Target="../media/image81.png"/><Relationship Id="rId13" Type="http://schemas.openxmlformats.org/officeDocument/2006/relationships/image" Target="../media/image32.png"/><Relationship Id="rId12" Type="http://schemas.openxmlformats.org/officeDocument/2006/relationships/image" Target="../media/image30.png"/><Relationship Id="rId15" Type="http://schemas.openxmlformats.org/officeDocument/2006/relationships/image" Target="../media/image38.png"/><Relationship Id="rId14" Type="http://schemas.openxmlformats.org/officeDocument/2006/relationships/image" Target="../media/image34.png"/><Relationship Id="rId17" Type="http://schemas.openxmlformats.org/officeDocument/2006/relationships/image" Target="../media/image44.jpg"/><Relationship Id="rId16" Type="http://schemas.openxmlformats.org/officeDocument/2006/relationships/image" Target="../media/image36.png"/><Relationship Id="rId19" Type="http://schemas.openxmlformats.org/officeDocument/2006/relationships/image" Target="../media/image42.png"/><Relationship Id="rId18" Type="http://schemas.openxmlformats.org/officeDocument/2006/relationships/image" Target="../media/image4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5" Type="http://schemas.openxmlformats.org/officeDocument/2006/relationships/image" Target="../media/image62.png"/><Relationship Id="rId6" Type="http://schemas.openxmlformats.org/officeDocument/2006/relationships/image" Target="../media/image51.png"/><Relationship Id="rId7" Type="http://schemas.openxmlformats.org/officeDocument/2006/relationships/image" Target="../media/image59.jpg"/><Relationship Id="rId8" Type="http://schemas.openxmlformats.org/officeDocument/2006/relationships/image" Target="../media/image5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l.aswf.io/" TargetMode="External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51"/>
          <p:cNvGrpSpPr/>
          <p:nvPr/>
        </p:nvGrpSpPr>
        <p:grpSpPr>
          <a:xfrm>
            <a:off x="1491553" y="1681799"/>
            <a:ext cx="2660242" cy="1687131"/>
            <a:chOff x="165048" y="789014"/>
            <a:chExt cx="3260100" cy="2067562"/>
          </a:xfrm>
        </p:grpSpPr>
        <p:pic>
          <p:nvPicPr>
            <p:cNvPr descr="Submitted by Dreamworks Animation/NBCUniversal" id="510" name="Google Shape;510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5211" y="789014"/>
              <a:ext cx="2399795" cy="15448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1" name="Google Shape;511;p51"/>
            <p:cNvSpPr txBox="1"/>
            <p:nvPr/>
          </p:nvSpPr>
          <p:spPr>
            <a:xfrm>
              <a:off x="165048" y="2517876"/>
              <a:ext cx="3260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00" lIns="121900" spcFirstLastPara="1" rIns="121900" wrap="square" tIns="60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D9D9D9"/>
                  </a:solidFill>
                </a:rPr>
                <a:t>contributed</a:t>
              </a:r>
              <a:r>
                <a:rPr lang="en-US" sz="1400">
                  <a:solidFill>
                    <a:srgbClr val="D9D9D9"/>
                  </a:solidFill>
                  <a:latin typeface="Arial"/>
                  <a:ea typeface="Arial"/>
                  <a:cs typeface="Arial"/>
                  <a:sym typeface="Arial"/>
                </a:rPr>
                <a:t> by:</a:t>
              </a:r>
              <a:endParaRPr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Dreamworks Animation</a:t>
              </a: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" name="Google Shape;512;p51"/>
          <p:cNvSpPr txBox="1"/>
          <p:nvPr/>
        </p:nvSpPr>
        <p:spPr>
          <a:xfrm>
            <a:off x="4437319" y="3092551"/>
            <a:ext cx="3038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00" lIns="121900" spcFirstLastPara="1" rIns="121900" wrap="square" tIns="60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D9D9D9"/>
                </a:solidFill>
              </a:rPr>
              <a:t>contributed</a:t>
            </a:r>
            <a:r>
              <a:rPr lang="en-US"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by:</a:t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Sony Pictures Imageworks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3" name="Google Shape;513;p51"/>
          <p:cNvGrpSpPr/>
          <p:nvPr/>
        </p:nvGrpSpPr>
        <p:grpSpPr>
          <a:xfrm>
            <a:off x="7597468" y="1392370"/>
            <a:ext cx="3391704" cy="2239146"/>
            <a:chOff x="1120280" y="2734564"/>
            <a:chExt cx="4156500" cy="2744051"/>
          </a:xfrm>
        </p:grpSpPr>
        <p:pic>
          <p:nvPicPr>
            <p:cNvPr id="514" name="Google Shape;514;p51"/>
            <p:cNvPicPr preferRelativeResize="0"/>
            <p:nvPr/>
          </p:nvPicPr>
          <p:blipFill rotWithShape="1">
            <a:blip r:embed="rId4">
              <a:alphaModFix/>
            </a:blip>
            <a:srcRect b="8542" l="25631" r="22941" t="15325"/>
            <a:stretch/>
          </p:blipFill>
          <p:spPr>
            <a:xfrm>
              <a:off x="2114811" y="2734564"/>
              <a:ext cx="1735012" cy="195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5" name="Google Shape;515;p51"/>
            <p:cNvSpPr txBox="1"/>
            <p:nvPr/>
          </p:nvSpPr>
          <p:spPr>
            <a:xfrm>
              <a:off x="1120280" y="4893915"/>
              <a:ext cx="41565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00" lIns="121900" spcFirstLastPara="1" rIns="121900" wrap="square" tIns="60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D9D9D9"/>
                  </a:solidFill>
                </a:rPr>
                <a:t>contributed</a:t>
              </a:r>
              <a:r>
                <a:rPr lang="en-US" sz="1400">
                  <a:solidFill>
                    <a:srgbClr val="D9D9D9"/>
                  </a:solidFill>
                  <a:latin typeface="Arial"/>
                  <a:ea typeface="Arial"/>
                  <a:cs typeface="Arial"/>
                  <a:sym typeface="Arial"/>
                </a:rPr>
                <a:t> by: </a:t>
              </a:r>
              <a:r>
                <a:rPr lang="en-US" sz="18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Google Cloud </a:t>
              </a:r>
              <a:r>
                <a:rPr lang="en-US" sz="1400">
                  <a:solidFill>
                    <a:srgbClr val="D9D9D9"/>
                  </a:solidFill>
                  <a:latin typeface="Arial"/>
                  <a:ea typeface="Arial"/>
                  <a:cs typeface="Arial"/>
                  <a:sym typeface="Arial"/>
                </a:rPr>
                <a:t>and </a:t>
              </a:r>
              <a:endParaRPr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Sony Pictures Imageworks</a:t>
              </a:r>
              <a:endPara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p51"/>
          <p:cNvGrpSpPr/>
          <p:nvPr/>
        </p:nvGrpSpPr>
        <p:grpSpPr>
          <a:xfrm>
            <a:off x="4390503" y="4038661"/>
            <a:ext cx="2961101" cy="1868348"/>
            <a:chOff x="4265091" y="2982975"/>
            <a:chExt cx="3628800" cy="2289642"/>
          </a:xfrm>
        </p:grpSpPr>
        <p:pic>
          <p:nvPicPr>
            <p:cNvPr id="517" name="Google Shape;517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11448" y="2982975"/>
              <a:ext cx="1736152" cy="1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8" name="Google Shape;518;p51"/>
            <p:cNvSpPr txBox="1"/>
            <p:nvPr/>
          </p:nvSpPr>
          <p:spPr>
            <a:xfrm>
              <a:off x="4265091" y="4933917"/>
              <a:ext cx="36288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60900" lIns="121900" spcFirstLastPara="1" rIns="121900" wrap="square" tIns="60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D9D9D9"/>
                  </a:solidFill>
                </a:rPr>
                <a:t>contributed</a:t>
              </a:r>
              <a:r>
                <a:rPr lang="en-US" sz="1400">
                  <a:solidFill>
                    <a:srgbClr val="D9D9D9"/>
                  </a:solidFill>
                  <a:latin typeface="Arial"/>
                  <a:ea typeface="Arial"/>
                  <a:cs typeface="Arial"/>
                  <a:sym typeface="Arial"/>
                </a:rPr>
                <a:t> by:</a:t>
              </a:r>
              <a:endParaRPr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Pixar Animation Studios</a:t>
              </a: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9" name="Google Shape;519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496400" y="4266400"/>
              <a:ext cx="3166250" cy="46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0" name="Google Shape;520;p51"/>
          <p:cNvSpPr txBox="1"/>
          <p:nvPr/>
        </p:nvSpPr>
        <p:spPr>
          <a:xfrm>
            <a:off x="2016264" y="5630633"/>
            <a:ext cx="1590300" cy="2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0900" lIns="121900" spcFirstLastPara="1" rIns="121900" wrap="square" tIns="60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D9D9D9"/>
                </a:solidFill>
              </a:rPr>
              <a:t>contributed</a:t>
            </a:r>
            <a:r>
              <a:rPr lang="en-US"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by:</a:t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Lucasfilm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65613" y="4202485"/>
            <a:ext cx="2133596" cy="1081087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1"/>
          <p:cNvSpPr txBox="1"/>
          <p:nvPr/>
        </p:nvSpPr>
        <p:spPr>
          <a:xfrm>
            <a:off x="7536712" y="5627988"/>
            <a:ext cx="33915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00" lIns="121900" spcFirstLastPara="1" rIns="121900" wrap="square" tIns="60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D9D9D9"/>
                </a:solidFill>
              </a:rPr>
              <a:t>contributed</a:t>
            </a:r>
            <a:r>
              <a:rPr lang="en-US"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by:</a:t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Sony Pictures Imageworks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51"/>
          <p:cNvSpPr txBox="1"/>
          <p:nvPr>
            <p:ph type="title"/>
          </p:nvPr>
        </p:nvSpPr>
        <p:spPr>
          <a:xfrm>
            <a:off x="1117600" y="486834"/>
            <a:ext cx="140208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</a:pPr>
            <a:r>
              <a:rPr lang="en-US" sz="3200"/>
              <a:t>Our Projects:</a:t>
            </a:r>
            <a:endParaRPr/>
          </a:p>
        </p:txBody>
      </p:sp>
      <p:pic>
        <p:nvPicPr>
          <p:cNvPr id="524" name="Google Shape;524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4800" y="4004300"/>
            <a:ext cx="2139227" cy="162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52567" y="1445256"/>
            <a:ext cx="2139235" cy="1634243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1"/>
          <p:cNvSpPr txBox="1"/>
          <p:nvPr/>
        </p:nvSpPr>
        <p:spPr>
          <a:xfrm>
            <a:off x="7996433" y="5118600"/>
            <a:ext cx="35799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PT Sans Narrow"/>
                <a:ea typeface="PT Sans Narrow"/>
                <a:cs typeface="PT Sans Narrow"/>
                <a:sym typeface="PT Sans Narrow"/>
              </a:rPr>
              <a:t>Open Shading Language</a:t>
            </a:r>
            <a:endParaRPr b="1" sz="23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2"/>
          <p:cNvSpPr txBox="1"/>
          <p:nvPr/>
        </p:nvSpPr>
        <p:spPr>
          <a:xfrm>
            <a:off x="5484275" y="3481600"/>
            <a:ext cx="6480000" cy="310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First project adopted by ASWF in Sept. 2018; first project to graduate to adopted status in July 2019.</a:t>
            </a:r>
            <a:endParaRPr sz="1800"/>
          </a:p>
          <a:p>
            <a:pPr indent="-3175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Developed by DreamWorks Animation in 2012.</a:t>
            </a:r>
            <a:endParaRPr sz="1800"/>
          </a:p>
          <a:p>
            <a:pPr indent="-3175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C++ library for volumetric representations including fluid simulations, animated volumes and environmental effects.</a:t>
            </a:r>
            <a:endParaRPr sz="1800"/>
          </a:p>
          <a:p>
            <a:pPr indent="-3175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Academy Technical Achievement Award recipient.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Key contributors include DreamWorks, Autodesk, DNEG, Industrial Light &amp; Magic, NVIDIA, SideFX, Weta Digital.</a:t>
            </a:r>
            <a:b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2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p52"/>
          <p:cNvPicPr preferRelativeResize="0"/>
          <p:nvPr/>
        </p:nvPicPr>
        <p:blipFill rotWithShape="1">
          <a:blip r:embed="rId3">
            <a:alphaModFix/>
          </a:blip>
          <a:srcRect b="7342" l="4617" r="5720" t="5557"/>
          <a:stretch/>
        </p:blipFill>
        <p:spPr>
          <a:xfrm>
            <a:off x="1491913" y="3924554"/>
            <a:ext cx="2530169" cy="18992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52"/>
          <p:cNvGrpSpPr/>
          <p:nvPr/>
        </p:nvGrpSpPr>
        <p:grpSpPr>
          <a:xfrm>
            <a:off x="5484277" y="241719"/>
            <a:ext cx="7566341" cy="3000621"/>
            <a:chOff x="3903911" y="3107268"/>
            <a:chExt cx="5241300" cy="2078568"/>
          </a:xfrm>
        </p:grpSpPr>
        <p:pic>
          <p:nvPicPr>
            <p:cNvPr descr="A person riding on the back of a fire&#10;&#10;Description automatically generated" id="534" name="Google Shape;534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73657" y="3107268"/>
              <a:ext cx="4311216" cy="18322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52"/>
            <p:cNvSpPr txBox="1"/>
            <p:nvPr/>
          </p:nvSpPr>
          <p:spPr>
            <a:xfrm>
              <a:off x="3903911" y="4939536"/>
              <a:ext cx="5241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US" sz="10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How to Train Your Dragon: The Hidden World; courtesy of DreamWorks Animation</a:t>
              </a:r>
              <a:endParaRPr sz="1000"/>
            </a:p>
          </p:txBody>
        </p:sp>
      </p:grpSp>
      <p:grpSp>
        <p:nvGrpSpPr>
          <p:cNvPr id="536" name="Google Shape;536;p52"/>
          <p:cNvGrpSpPr/>
          <p:nvPr/>
        </p:nvGrpSpPr>
        <p:grpSpPr>
          <a:xfrm>
            <a:off x="326692" y="241806"/>
            <a:ext cx="4860620" cy="3536138"/>
            <a:chOff x="217276" y="2977472"/>
            <a:chExt cx="2932324" cy="2133288"/>
          </a:xfrm>
        </p:grpSpPr>
        <p:pic>
          <p:nvPicPr>
            <p:cNvPr descr="A picture containing baby, table, sitting, woman&#10;&#10;Description automatically generated" id="537" name="Google Shape;537;p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7285" y="2977472"/>
              <a:ext cx="2932314" cy="1962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" name="Google Shape;538;p52"/>
            <p:cNvSpPr txBox="1"/>
            <p:nvPr/>
          </p:nvSpPr>
          <p:spPr>
            <a:xfrm>
              <a:off x="217276" y="4912760"/>
              <a:ext cx="23946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US" sz="10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The Croods; courtesy of DreamWorks Animation</a:t>
              </a:r>
              <a:endParaRPr sz="1600"/>
            </a:p>
          </p:txBody>
        </p:sp>
      </p:grpSp>
      <p:sp>
        <p:nvSpPr>
          <p:cNvPr id="539" name="Google Shape;539;p52"/>
          <p:cNvSpPr txBox="1"/>
          <p:nvPr/>
        </p:nvSpPr>
        <p:spPr>
          <a:xfrm>
            <a:off x="475343" y="5970417"/>
            <a:ext cx="45633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github.com/AcademySoftwareFoundation/openvdb</a:t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3"/>
          <p:cNvSpPr txBox="1"/>
          <p:nvPr/>
        </p:nvSpPr>
        <p:spPr>
          <a:xfrm>
            <a:off x="4635448" y="3453302"/>
            <a:ext cx="7060500" cy="310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Joined ASWF in Feb. 2019; adopted status in Nov. 2019.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Developed by Sony Pictures Imageworks in 2003.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Provides a consistent user experience across digital content creation applications; widely adopted in VFX and computer animation studios and software.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Academy Technical Achievement Award recipient.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Key contributors include Imageworks, Autodesk, DNEG, ILM, Foundry, Framestore.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OCIO v2 coming this summer, led by Autodesk.</a:t>
            </a:r>
            <a:b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81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2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flat screen television&#10;&#10;Description automatically generated" id="545" name="Google Shape;54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663" y="2111064"/>
            <a:ext cx="3092966" cy="1844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screen&#10;&#10;Description automatically generated" id="546" name="Google Shape;54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675" y="173686"/>
            <a:ext cx="3093000" cy="1844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able, bottle, sitting, water&#10;&#10;Description automatically generated" id="547" name="Google Shape;547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5462" y="173685"/>
            <a:ext cx="6537602" cy="273697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3"/>
          <p:cNvSpPr txBox="1"/>
          <p:nvPr/>
        </p:nvSpPr>
        <p:spPr>
          <a:xfrm>
            <a:off x="4635450" y="2910663"/>
            <a:ext cx="6167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Spider-Man™: Into the Spider-Verse; </a:t>
            </a: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b="0" i="1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images courtesy of Imageworks </a:t>
            </a:r>
            <a:r>
              <a:rPr b="0" i="0" lang="en-US" sz="13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3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53"/>
          <p:cNvSpPr txBox="1"/>
          <p:nvPr/>
        </p:nvSpPr>
        <p:spPr>
          <a:xfrm>
            <a:off x="330925" y="6355813"/>
            <a:ext cx="41805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github.com/AcademySoftwareFoundation/OpenColorIO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53"/>
          <p:cNvSpPr txBox="1"/>
          <p:nvPr/>
        </p:nvSpPr>
        <p:spPr>
          <a:xfrm>
            <a:off x="2767413" y="3654013"/>
            <a:ext cx="7437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Katana</a:t>
            </a:r>
            <a:endParaRPr sz="1600"/>
          </a:p>
        </p:txBody>
      </p:sp>
      <p:sp>
        <p:nvSpPr>
          <p:cNvPr id="551" name="Google Shape;551;p53"/>
          <p:cNvSpPr txBox="1"/>
          <p:nvPr/>
        </p:nvSpPr>
        <p:spPr>
          <a:xfrm>
            <a:off x="2841951" y="1676312"/>
            <a:ext cx="6693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Nuke</a:t>
            </a:r>
            <a:endParaRPr sz="1200"/>
          </a:p>
        </p:txBody>
      </p:sp>
      <p:pic>
        <p:nvPicPr>
          <p:cNvPr id="552" name="Google Shape;552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8200" y="4249647"/>
            <a:ext cx="2595383" cy="19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4"/>
          <p:cNvSpPr txBox="1"/>
          <p:nvPr/>
        </p:nvSpPr>
        <p:spPr>
          <a:xfrm>
            <a:off x="4645100" y="3497550"/>
            <a:ext cx="7123800" cy="31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Joined ASWF in April 2019.</a:t>
            </a:r>
            <a:endParaRPr sz="1700"/>
          </a:p>
          <a:p>
            <a:pPr indent="-3175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Developed at Sony Pictures Imageworks as its internal render farm manager (“Cue3”); collaboration with Google Cloud to release as OpenCue in January 2019.</a:t>
            </a:r>
            <a:endParaRPr sz="1700"/>
          </a:p>
          <a:p>
            <a:pPr indent="-1651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Fully featured render manager for media and entertainment that can be used to break down complex jobs into individual tasks.</a:t>
            </a:r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Contributors include Imageworks, Google, Netflix, Microsoft, Amazon.</a:t>
            </a:r>
            <a:endParaRPr sz="1700"/>
          </a:p>
          <a:p>
            <a:pPr indent="-3175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Monthly releases over the past year, including adding Python 3 compatibility, Windows support, new documentation.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2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621" y="3636322"/>
            <a:ext cx="2049598" cy="233505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4"/>
          <p:cNvSpPr txBox="1"/>
          <p:nvPr/>
        </p:nvSpPr>
        <p:spPr>
          <a:xfrm>
            <a:off x="6407404" y="3130803"/>
            <a:ext cx="19932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OpenCue screenshot</a:t>
            </a:r>
            <a:endParaRPr b="0" i="1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 shot of a video game&#10;&#10;Description automatically generated" id="560" name="Google Shape;56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923" y="151372"/>
            <a:ext cx="5100479" cy="2966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4636" y="168813"/>
            <a:ext cx="5565194" cy="2966232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4"/>
          <p:cNvSpPr txBox="1"/>
          <p:nvPr/>
        </p:nvSpPr>
        <p:spPr>
          <a:xfrm>
            <a:off x="102800" y="3130800"/>
            <a:ext cx="53136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Smurfs: The Lost Village; </a:t>
            </a: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courtesy of Sony Pictures Imageworks</a:t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4"/>
          <p:cNvSpPr txBox="1"/>
          <p:nvPr/>
        </p:nvSpPr>
        <p:spPr>
          <a:xfrm>
            <a:off x="391675" y="6148403"/>
            <a:ext cx="45075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github.com/AcademySoftwareFoundation/OpenCue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5"/>
          <p:cNvSpPr txBox="1"/>
          <p:nvPr/>
        </p:nvSpPr>
        <p:spPr>
          <a:xfrm>
            <a:off x="4973470" y="3070274"/>
            <a:ext cx="7057500" cy="31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Joined ASWF in April 2019; adopted status in Nov. 2019.</a:t>
            </a:r>
            <a:endParaRPr sz="1700"/>
          </a:p>
          <a:p>
            <a:pPr indent="-3175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Developed by ILM in 1999; first release of a major open source project by a studio.</a:t>
            </a:r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High dynamic-range (HDR) image file format for high-quality image processing and storage; widely adopted standard in computer graphics.</a:t>
            </a:r>
            <a:endParaRPr sz="1700"/>
          </a:p>
          <a:p>
            <a:pPr indent="-3175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Academy Technical Achievement Award recipient.</a:t>
            </a:r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Key contributors include ILM, Disney Animation, Imageworks, Epic Games, Weta Digital, Pixar, Autodesk, and DreamWorks.</a:t>
            </a:r>
            <a:endParaRPr sz="1700"/>
          </a:p>
          <a:p>
            <a:pPr indent="-3175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OpenEXR 3.0 release coming later this summer.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2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ruck, sitting, luggage, front&#10;&#10;Description automatically generated" id="569" name="Google Shape;569;p55"/>
          <p:cNvPicPr preferRelativeResize="0"/>
          <p:nvPr/>
        </p:nvPicPr>
        <p:blipFill rotWithShape="1">
          <a:blip r:embed="rId3">
            <a:alphaModFix/>
          </a:blip>
          <a:srcRect b="0" l="0" r="1497" t="0"/>
          <a:stretch/>
        </p:blipFill>
        <p:spPr>
          <a:xfrm>
            <a:off x="208775" y="160650"/>
            <a:ext cx="5834551" cy="2481624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5"/>
          <p:cNvSpPr txBox="1"/>
          <p:nvPr/>
        </p:nvSpPr>
        <p:spPr>
          <a:xfrm>
            <a:off x="132576" y="2642280"/>
            <a:ext cx="74280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Images from</a:t>
            </a:r>
            <a:r>
              <a:rPr b="0" i="1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 Solo: A Star Wars Story.</a:t>
            </a: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 © and TM Lucasfilm Ltd. All Rights Reserved.</a:t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outdoor, track, snow, train&#10;&#10;Description automatically generated" id="571" name="Google Shape;571;p55"/>
          <p:cNvPicPr preferRelativeResize="0"/>
          <p:nvPr/>
        </p:nvPicPr>
        <p:blipFill rotWithShape="1">
          <a:blip r:embed="rId4">
            <a:alphaModFix/>
          </a:blip>
          <a:srcRect b="0" l="1497" r="0" t="0"/>
          <a:stretch/>
        </p:blipFill>
        <p:spPr>
          <a:xfrm>
            <a:off x="6196425" y="160650"/>
            <a:ext cx="5834551" cy="2481624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5"/>
          <p:cNvSpPr txBox="1"/>
          <p:nvPr/>
        </p:nvSpPr>
        <p:spPr>
          <a:xfrm>
            <a:off x="935650" y="6172276"/>
            <a:ext cx="4164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github.com/AcademySoftwareFoundation/OpenEXR</a:t>
            </a:r>
            <a:endParaRPr sz="1900"/>
          </a:p>
        </p:txBody>
      </p:sp>
      <p:pic>
        <p:nvPicPr>
          <p:cNvPr id="573" name="Google Shape;57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7141" y="3505225"/>
            <a:ext cx="2936033" cy="2232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6"/>
          <p:cNvSpPr txBox="1"/>
          <p:nvPr/>
        </p:nvSpPr>
        <p:spPr>
          <a:xfrm>
            <a:off x="5329450" y="3839950"/>
            <a:ext cx="6597600" cy="28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Joined ASWF in July 2019.</a:t>
            </a:r>
            <a:endParaRPr sz="1800"/>
          </a:p>
          <a:p>
            <a:pPr indent="-3175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Developed by Pixar Animation Studios.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Open source interchange format for editorial timeline information – clips, timing, tracks, transitions, metadata etc.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Key contributors include Pixar, Netflix, DreamWorks, Autodesk.</a:t>
            </a:r>
            <a:endParaRPr sz="1800"/>
          </a:p>
          <a:p>
            <a:pPr indent="-3175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Still in Public Beta; Beta 12 released in March 2020.</a:t>
            </a:r>
            <a:endParaRPr sz="1800"/>
          </a:p>
          <a:p>
            <a:pPr indent="-3175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2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" name="Google Shape;579;p56"/>
          <p:cNvGrpSpPr/>
          <p:nvPr/>
        </p:nvGrpSpPr>
        <p:grpSpPr>
          <a:xfrm>
            <a:off x="250740" y="4036994"/>
            <a:ext cx="4767922" cy="1788772"/>
            <a:chOff x="0" y="1219629"/>
            <a:chExt cx="3132669" cy="1175277"/>
          </a:xfrm>
        </p:grpSpPr>
        <p:pic>
          <p:nvPicPr>
            <p:cNvPr id="580" name="Google Shape;580;p56"/>
            <p:cNvPicPr preferRelativeResize="0"/>
            <p:nvPr/>
          </p:nvPicPr>
          <p:blipFill rotWithShape="1">
            <a:blip r:embed="rId3">
              <a:alphaModFix/>
            </a:blip>
            <a:srcRect b="0" l="23768" r="0" t="0"/>
            <a:stretch/>
          </p:blipFill>
          <p:spPr>
            <a:xfrm>
              <a:off x="0" y="1801364"/>
              <a:ext cx="3132669" cy="593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56"/>
            <p:cNvPicPr preferRelativeResize="0"/>
            <p:nvPr/>
          </p:nvPicPr>
          <p:blipFill rotWithShape="1">
            <a:blip r:embed="rId3">
              <a:alphaModFix/>
            </a:blip>
            <a:srcRect b="0" l="0" r="78623" t="0"/>
            <a:stretch/>
          </p:blipFill>
          <p:spPr>
            <a:xfrm>
              <a:off x="1127121" y="1219629"/>
              <a:ext cx="878425" cy="5935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2" name="Google Shape;582;p56"/>
          <p:cNvGrpSpPr/>
          <p:nvPr/>
        </p:nvGrpSpPr>
        <p:grpSpPr>
          <a:xfrm>
            <a:off x="159682" y="122199"/>
            <a:ext cx="11847904" cy="3486260"/>
            <a:chOff x="263878" y="2633496"/>
            <a:chExt cx="8886150" cy="2614761"/>
          </a:xfrm>
        </p:grpSpPr>
        <p:sp>
          <p:nvSpPr>
            <p:cNvPr id="583" name="Google Shape;583;p56"/>
            <p:cNvSpPr txBox="1"/>
            <p:nvPr/>
          </p:nvSpPr>
          <p:spPr>
            <a:xfrm>
              <a:off x="7220728" y="2645291"/>
              <a:ext cx="1929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3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OpenTimelineIO used on </a:t>
              </a:r>
              <a:r>
                <a:rPr b="0" i="1" lang="en-US" sz="13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Coco</a:t>
              </a:r>
              <a:r>
                <a:rPr b="0" i="0" lang="en-US" sz="13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 for transitions and linking media to the latest renders.  </a:t>
              </a:r>
              <a:endParaRPr sz="19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7F7F7F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7F7F7F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7F7F7F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7F7F7F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7F7F7F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7F7F7F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7F7F7F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7F7F7F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7F7F7F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7F7F7F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7F7F7F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7F7F7F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7F7F7F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Image courtesy of Pixar Animation Studios.</a:t>
              </a:r>
              <a:endPara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 picture containing indoor, person, sitting, table&#10;&#10;Description automatically generated" id="584" name="Google Shape;584;p56"/>
            <p:cNvPicPr preferRelativeResize="0"/>
            <p:nvPr/>
          </p:nvPicPr>
          <p:blipFill rotWithShape="1">
            <a:blip r:embed="rId4">
              <a:alphaModFix/>
            </a:blip>
            <a:srcRect b="6307" l="811" r="1417" t="4094"/>
            <a:stretch/>
          </p:blipFill>
          <p:spPr>
            <a:xfrm>
              <a:off x="263878" y="2633496"/>
              <a:ext cx="6956848" cy="26147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5" name="Google Shape;585;p56"/>
          <p:cNvSpPr txBox="1"/>
          <p:nvPr/>
        </p:nvSpPr>
        <p:spPr>
          <a:xfrm>
            <a:off x="324852" y="6051997"/>
            <a:ext cx="46197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github.com/PixarAnimationStudios/OpenTimelineIO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7"/>
          <p:cNvSpPr txBox="1"/>
          <p:nvPr/>
        </p:nvSpPr>
        <p:spPr>
          <a:xfrm>
            <a:off x="4908775" y="3697599"/>
            <a:ext cx="7158300" cy="28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7465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Joined ASWF in April 2020.</a:t>
            </a:r>
            <a:endParaRPr sz="1700"/>
          </a:p>
          <a:p>
            <a:pPr indent="-3175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Developed by Sony Pictures Imageworks; released as open source in 2010.</a:t>
            </a:r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 facto standard shading language for VFX and animation, ideal for describing materials, lights, displacement, and pattern generation.</a:t>
            </a:r>
            <a:endParaRPr b="0" i="0" sz="17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Academy Technical Achievement Award recipient.</a:t>
            </a:r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Key contributors include Imageworks, Animal Logic, NVIDIA, Pixar, DNEG, Autodesk.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2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591" name="Google Shape;591;p57"/>
          <p:cNvPicPr preferRelativeResize="0"/>
          <p:nvPr/>
        </p:nvPicPr>
        <p:blipFill rotWithShape="1">
          <a:blip r:embed="rId3">
            <a:alphaModFix/>
          </a:blip>
          <a:srcRect b="28559" l="9767" r="7941" t="32183"/>
          <a:stretch/>
        </p:blipFill>
        <p:spPr>
          <a:xfrm>
            <a:off x="1244405" y="3931853"/>
            <a:ext cx="2701962" cy="12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7"/>
          <p:cNvSpPr txBox="1"/>
          <p:nvPr/>
        </p:nvSpPr>
        <p:spPr>
          <a:xfrm>
            <a:off x="322909" y="5120524"/>
            <a:ext cx="45447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Shading Language</a:t>
            </a:r>
            <a:endParaRPr sz="1900"/>
          </a:p>
        </p:txBody>
      </p:sp>
      <p:pic>
        <p:nvPicPr>
          <p:cNvPr descr="A picture containing cake, doll, toy, table&#10;&#10;Description automatically generated" id="593" name="Google Shape;59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905" y="163291"/>
            <a:ext cx="5677144" cy="3063857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7"/>
          <p:cNvSpPr txBox="1"/>
          <p:nvPr/>
        </p:nvSpPr>
        <p:spPr>
          <a:xfrm>
            <a:off x="322889" y="3227147"/>
            <a:ext cx="4018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The Angry Birds Movie 2; </a:t>
            </a: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courtesy of Imageworks</a:t>
            </a:r>
            <a:endParaRPr sz="1700"/>
          </a:p>
        </p:txBody>
      </p:sp>
      <p:pic>
        <p:nvPicPr>
          <p:cNvPr descr="A picture containing outdoor, fire, street, car&#10;&#10;Description automatically generated" id="595" name="Google Shape;595;p57"/>
          <p:cNvPicPr preferRelativeResize="0"/>
          <p:nvPr/>
        </p:nvPicPr>
        <p:blipFill rotWithShape="1">
          <a:blip r:embed="rId5">
            <a:alphaModFix/>
          </a:blip>
          <a:srcRect b="3127" l="0" r="0" t="2371"/>
          <a:stretch/>
        </p:blipFill>
        <p:spPr>
          <a:xfrm>
            <a:off x="6191951" y="163289"/>
            <a:ext cx="5763802" cy="306385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7"/>
          <p:cNvSpPr txBox="1"/>
          <p:nvPr/>
        </p:nvSpPr>
        <p:spPr>
          <a:xfrm>
            <a:off x="6123146" y="3227139"/>
            <a:ext cx="4319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Spider-Man: Far From Home; </a:t>
            </a: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courtesy of Imageworks</a:t>
            </a:r>
            <a:endParaRPr sz="1700"/>
          </a:p>
        </p:txBody>
      </p:sp>
      <p:sp>
        <p:nvSpPr>
          <p:cNvPr id="597" name="Google Shape;597;p57"/>
          <p:cNvSpPr txBox="1"/>
          <p:nvPr/>
        </p:nvSpPr>
        <p:spPr>
          <a:xfrm>
            <a:off x="419348" y="5925550"/>
            <a:ext cx="4352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github.com/Imageworks/OpenShadingLanguage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8"/>
          <p:cNvSpPr txBox="1"/>
          <p:nvPr>
            <p:ph type="title"/>
          </p:nvPr>
        </p:nvSpPr>
        <p:spPr>
          <a:xfrm>
            <a:off x="838200" y="365125"/>
            <a:ext cx="105156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5900"/>
              <a:buFont typeface="Arial"/>
              <a:buNone/>
            </a:pPr>
            <a:r>
              <a:rPr lang="en-US" sz="3200"/>
              <a:t>How to Contribute</a:t>
            </a:r>
            <a:endParaRPr/>
          </a:p>
        </p:txBody>
      </p:sp>
      <p:sp>
        <p:nvSpPr>
          <p:cNvPr id="604" name="Google Shape;604;p58"/>
          <p:cNvSpPr txBox="1"/>
          <p:nvPr/>
        </p:nvSpPr>
        <p:spPr>
          <a:xfrm>
            <a:off x="1063812" y="1086008"/>
            <a:ext cx="8510400" cy="3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63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Contribute to an existing project:</a:t>
            </a:r>
            <a:endParaRPr sz="1900"/>
          </a:p>
          <a:p>
            <a:pPr indent="-387350" lvl="8" marL="381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Submit a PR with a bugfix or new feature</a:t>
            </a:r>
            <a:endParaRPr sz="1900"/>
          </a:p>
          <a:p>
            <a:pPr indent="-387350" lvl="8" marL="381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Pick existing GitHub issue as a sample project</a:t>
            </a:r>
            <a:endParaRPr sz="1900"/>
          </a:p>
          <a:p>
            <a:pPr indent="-387350" lvl="4" marL="381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Integrate with a new app / contribute plugin</a:t>
            </a:r>
            <a:endParaRPr sz="1900"/>
          </a:p>
          <a:p>
            <a:pPr indent="-387350" lvl="4" marL="381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Help improve project documentation</a:t>
            </a:r>
            <a:endParaRPr sz="1900"/>
          </a:p>
          <a:p>
            <a:pPr indent="-387350" lvl="4" marL="381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Submit additional test cases</a:t>
            </a:r>
            <a:endParaRPr sz="1900"/>
          </a:p>
          <a:p>
            <a:pPr indent="-387350" lvl="4" marL="381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Join the TSC discussion: dev mailing list, conf calls</a:t>
            </a:r>
            <a:endParaRPr sz="1900"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58"/>
          <p:cNvSpPr txBox="1"/>
          <p:nvPr/>
        </p:nvSpPr>
        <p:spPr>
          <a:xfrm>
            <a:off x="1063812" y="4323943"/>
            <a:ext cx="7745700" cy="22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Get involved with the TAC:</a:t>
            </a:r>
            <a:endParaRPr sz="1900"/>
          </a:p>
          <a:p>
            <a:pPr indent="-387350" lvl="1" marL="381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DevOps / CI expertise always useful</a:t>
            </a:r>
            <a:endParaRPr sz="1900"/>
          </a:p>
          <a:p>
            <a:pPr indent="-387350" lvl="1" marL="381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Interest / expertise in security especially welcome</a:t>
            </a:r>
            <a:endParaRPr sz="1900"/>
          </a:p>
          <a:p>
            <a:pPr indent="-387350" lvl="1" marL="381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Join the TAC discussions: mailing list, conf calls, working groups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9"/>
          <p:cNvSpPr txBox="1"/>
          <p:nvPr/>
        </p:nvSpPr>
        <p:spPr>
          <a:xfrm>
            <a:off x="844063" y="2272171"/>
            <a:ext cx="9831600" cy="28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Arial"/>
              <a:buNone/>
            </a:pPr>
            <a:r>
              <a:rPr b="0" i="0" lang="en-US" sz="2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Mailing Lists for ASWF projects: </a:t>
            </a:r>
            <a:r>
              <a:rPr b="0" i="0" lang="en-US" sz="27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rPr>
              <a:t>lists.aswf.io</a:t>
            </a:r>
            <a:endParaRPr b="0" i="0" sz="2700" u="none" cap="none" strike="noStrike">
              <a:solidFill>
                <a:srgbClr val="2EB6C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Join as a member: </a:t>
            </a:r>
            <a:r>
              <a:rPr b="0" i="0" lang="en-US" sz="27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rPr>
              <a:t>aswf.io/join</a:t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Arial"/>
              <a:buNone/>
            </a:pPr>
            <a:r>
              <a:rPr b="0" i="0" lang="en-US" sz="2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Slack: </a:t>
            </a:r>
            <a:r>
              <a:rPr b="0" i="0" lang="en-US" sz="27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rPr>
              <a:t>slack.aswf.io</a:t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EB6C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Arial"/>
              <a:buNone/>
            </a:pPr>
            <a:r>
              <a:rPr b="0" i="0" lang="en-US" sz="2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Github: </a:t>
            </a:r>
            <a:r>
              <a:rPr b="0" i="0" lang="en-US" sz="27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rPr>
              <a:t>github.com/AcademySoftwareFoundation</a:t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EB6C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Behind the Screens: </a:t>
            </a:r>
            <a:r>
              <a:rPr b="0" i="0" lang="en-US" sz="27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rPr>
              <a:t>bit.ly/BehindtheScreens</a:t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EB6C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Arial"/>
              <a:buNone/>
            </a:pPr>
            <a:r>
              <a:rPr b="0" i="0" lang="en-US" sz="2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Twitter: </a:t>
            </a:r>
            <a:r>
              <a:rPr b="0" i="0" lang="en-US" sz="27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rPr>
              <a:t>@AcademySWF, #ASWF</a:t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EB6C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Arial"/>
              <a:buNone/>
            </a:pPr>
            <a:r>
              <a:rPr b="0" i="0" lang="en-US" sz="2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YouTube: </a:t>
            </a:r>
            <a:r>
              <a:rPr b="0" i="0" lang="en-US" sz="27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rPr>
              <a:t>AcademySoftwareFoundation</a:t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EB6C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2EB6C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9"/>
          <p:cNvSpPr txBox="1"/>
          <p:nvPr/>
        </p:nvSpPr>
        <p:spPr>
          <a:xfrm>
            <a:off x="531448" y="406400"/>
            <a:ext cx="378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rPr>
              <a:t>Join the Discussion</a:t>
            </a:r>
            <a:endParaRPr sz="1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0"/>
          <p:cNvSpPr txBox="1"/>
          <p:nvPr/>
        </p:nvSpPr>
        <p:spPr>
          <a:xfrm>
            <a:off x="168675" y="2521258"/>
            <a:ext cx="11683013" cy="2876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700"/>
              <a:buFont typeface="Arial"/>
              <a:buNone/>
            </a:pPr>
            <a:r>
              <a:rPr b="1" lang="en-US" sz="3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How To Participate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Developers can join our mailing lists to stay informed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about the code and our projects at </a:t>
            </a:r>
            <a:r>
              <a:rPr lang="en-US" sz="3200">
                <a:solidFill>
                  <a:srgbClr val="2EB6CF"/>
                </a:solidFill>
              </a:rPr>
              <a:t>lists.aswf.io.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Learn how your organization can support the ASWF community at </a:t>
            </a:r>
            <a:r>
              <a:rPr lang="en-US" sz="3200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rPr>
              <a:t>aswf.io/join.</a:t>
            </a:r>
            <a:endParaRPr sz="3200">
              <a:solidFill>
                <a:srgbClr val="2EB6C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2EB6C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Stay connected to us on </a:t>
            </a:r>
            <a:r>
              <a:rPr lang="en-US" sz="3200">
                <a:solidFill>
                  <a:srgbClr val="7F7F7F"/>
                </a:solidFill>
              </a:rPr>
              <a:t>Twitter</a:t>
            </a:r>
            <a:r>
              <a:rPr lang="en-US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rPr>
              <a:t>@AcademySWF </a:t>
            </a:r>
            <a:r>
              <a:rPr lang="en-US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3200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rPr>
              <a:t> #ASWF </a:t>
            </a:r>
            <a:endParaRPr/>
          </a:p>
        </p:txBody>
      </p:sp>
      <p:pic>
        <p:nvPicPr>
          <p:cNvPr id="617" name="Google Shape;61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3426" y="570735"/>
            <a:ext cx="4705147" cy="889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210" y="6251328"/>
            <a:ext cx="2313344" cy="43740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3"/>
          <p:cNvSpPr txBox="1"/>
          <p:nvPr>
            <p:ph type="title"/>
          </p:nvPr>
        </p:nvSpPr>
        <p:spPr>
          <a:xfrm>
            <a:off x="838200" y="531376"/>
            <a:ext cx="10515600" cy="681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rPr>
              <a:t>A New Open Source Foundation Developed in Partnership</a:t>
            </a:r>
            <a:endParaRPr/>
          </a:p>
        </p:txBody>
      </p:sp>
      <p:pic>
        <p:nvPicPr>
          <p:cNvPr id="303" name="Google Shape;30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9193" y="3046755"/>
            <a:ext cx="3243309" cy="106632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3"/>
          <p:cNvSpPr txBox="1"/>
          <p:nvPr/>
        </p:nvSpPr>
        <p:spPr>
          <a:xfrm>
            <a:off x="505639" y="2148757"/>
            <a:ext cx="4003829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/>
          </a:p>
        </p:txBody>
      </p:sp>
      <p:pic>
        <p:nvPicPr>
          <p:cNvPr id="305" name="Google Shape;305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86971" y="1919971"/>
            <a:ext cx="3018058" cy="3018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1"/>
          <p:cNvSpPr txBox="1"/>
          <p:nvPr>
            <p:ph type="ctrTitle"/>
          </p:nvPr>
        </p:nvSpPr>
        <p:spPr>
          <a:xfrm>
            <a:off x="2997800" y="1436945"/>
            <a:ext cx="61965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4400"/>
              <a:buFont typeface="Arial"/>
              <a:buNone/>
            </a:pPr>
            <a:r>
              <a:rPr b="0" i="0" lang="en-US" sz="59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i="0" sz="5900" u="none" cap="none" strike="noStrike">
              <a:solidFill>
                <a:srgbClr val="2EB6C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Google Shape;62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824" y="471961"/>
            <a:ext cx="5716415" cy="1077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44" title="Timeline"/>
          <p:cNvGrpSpPr/>
          <p:nvPr/>
        </p:nvGrpSpPr>
        <p:grpSpPr>
          <a:xfrm>
            <a:off x="1639864" y="5591076"/>
            <a:ext cx="9483512" cy="833464"/>
            <a:chOff x="133506" y="5519804"/>
            <a:chExt cx="7277096" cy="833464"/>
          </a:xfrm>
        </p:grpSpPr>
        <p:grpSp>
          <p:nvGrpSpPr>
            <p:cNvPr id="311" name="Google Shape;311;p44" title="Timeline"/>
            <p:cNvGrpSpPr/>
            <p:nvPr/>
          </p:nvGrpSpPr>
          <p:grpSpPr>
            <a:xfrm>
              <a:off x="219902" y="5519804"/>
              <a:ext cx="7190700" cy="165600"/>
              <a:chOff x="219902" y="3346265"/>
              <a:chExt cx="7190700" cy="165600"/>
            </a:xfrm>
          </p:grpSpPr>
          <p:cxnSp>
            <p:nvCxnSpPr>
              <p:cNvPr id="312" name="Google Shape;312;p44"/>
              <p:cNvCxnSpPr/>
              <p:nvPr/>
            </p:nvCxnSpPr>
            <p:spPr>
              <a:xfrm>
                <a:off x="219902" y="3429000"/>
                <a:ext cx="7190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13" name="Google Shape;313;p44"/>
              <p:cNvCxnSpPr/>
              <p:nvPr/>
            </p:nvCxnSpPr>
            <p:spPr>
              <a:xfrm>
                <a:off x="1067476" y="3346265"/>
                <a:ext cx="0" cy="165600"/>
              </a:xfrm>
              <a:prstGeom prst="straightConnector1">
                <a:avLst/>
              </a:prstGeom>
              <a:noFill/>
              <a:ln cap="flat" cmpd="sng" w="15875">
                <a:solidFill>
                  <a:srgbClr val="3F3F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4" name="Google Shape;314;p44"/>
              <p:cNvCxnSpPr/>
              <p:nvPr/>
            </p:nvCxnSpPr>
            <p:spPr>
              <a:xfrm>
                <a:off x="1714868" y="3346265"/>
                <a:ext cx="0" cy="16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5" name="Google Shape;315;p44"/>
              <p:cNvCxnSpPr/>
              <p:nvPr/>
            </p:nvCxnSpPr>
            <p:spPr>
              <a:xfrm>
                <a:off x="2362260" y="3346265"/>
                <a:ext cx="0" cy="16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6" name="Google Shape;316;p44"/>
              <p:cNvCxnSpPr/>
              <p:nvPr/>
            </p:nvCxnSpPr>
            <p:spPr>
              <a:xfrm>
                <a:off x="3009652" y="3346265"/>
                <a:ext cx="0" cy="16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7" name="Google Shape;317;p44"/>
              <p:cNvCxnSpPr/>
              <p:nvPr/>
            </p:nvCxnSpPr>
            <p:spPr>
              <a:xfrm>
                <a:off x="3657044" y="3346265"/>
                <a:ext cx="0" cy="165600"/>
              </a:xfrm>
              <a:prstGeom prst="straightConnector1">
                <a:avLst/>
              </a:prstGeom>
              <a:noFill/>
              <a:ln cap="flat" cmpd="sng" w="15875">
                <a:solidFill>
                  <a:srgbClr val="3F3F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8" name="Google Shape;318;p44"/>
              <p:cNvCxnSpPr/>
              <p:nvPr/>
            </p:nvCxnSpPr>
            <p:spPr>
              <a:xfrm>
                <a:off x="4304436" y="3346265"/>
                <a:ext cx="0" cy="16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9" name="Google Shape;319;p44"/>
              <p:cNvCxnSpPr/>
              <p:nvPr/>
            </p:nvCxnSpPr>
            <p:spPr>
              <a:xfrm>
                <a:off x="4951828" y="3346265"/>
                <a:ext cx="0" cy="16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0" name="Google Shape;320;p44"/>
              <p:cNvCxnSpPr/>
              <p:nvPr/>
            </p:nvCxnSpPr>
            <p:spPr>
              <a:xfrm>
                <a:off x="5599220" y="3346265"/>
                <a:ext cx="0" cy="16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1" name="Google Shape;321;p44"/>
              <p:cNvCxnSpPr/>
              <p:nvPr/>
            </p:nvCxnSpPr>
            <p:spPr>
              <a:xfrm>
                <a:off x="6246612" y="3346265"/>
                <a:ext cx="0" cy="165600"/>
              </a:xfrm>
              <a:prstGeom prst="straightConnector1">
                <a:avLst/>
              </a:prstGeom>
              <a:noFill/>
              <a:ln cap="flat" cmpd="sng" w="15875">
                <a:solidFill>
                  <a:srgbClr val="3F3F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2" name="Google Shape;322;p44"/>
              <p:cNvCxnSpPr/>
              <p:nvPr/>
            </p:nvCxnSpPr>
            <p:spPr>
              <a:xfrm>
                <a:off x="6894004" y="3346265"/>
                <a:ext cx="0" cy="16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23" name="Google Shape;323;p44" title="Timeline Text"/>
            <p:cNvGrpSpPr/>
            <p:nvPr/>
          </p:nvGrpSpPr>
          <p:grpSpPr>
            <a:xfrm>
              <a:off x="133506" y="5817314"/>
              <a:ext cx="6973947" cy="535954"/>
              <a:chOff x="133506" y="5817314"/>
              <a:chExt cx="6973947" cy="535954"/>
            </a:xfrm>
          </p:grpSpPr>
          <p:sp>
            <p:nvSpPr>
              <p:cNvPr id="324" name="Google Shape;324;p44"/>
              <p:cNvSpPr txBox="1"/>
              <p:nvPr/>
            </p:nvSpPr>
            <p:spPr>
              <a:xfrm>
                <a:off x="782971" y="5817314"/>
                <a:ext cx="5691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000" u="none" cap="none" strike="noStrike">
                    <a:solidFill>
                      <a:srgbClr val="59595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</a:t>
                </a:r>
                <a:endParaRPr b="0" i="0" sz="1000" u="none" cap="none" strike="noStrike">
                  <a:solidFill>
                    <a:srgbClr val="BFBFB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44"/>
              <p:cNvSpPr txBox="1"/>
              <p:nvPr/>
            </p:nvSpPr>
            <p:spPr>
              <a:xfrm>
                <a:off x="1510890" y="5817314"/>
                <a:ext cx="4080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000" u="none" cap="none" strike="noStrike">
                    <a:solidFill>
                      <a:srgbClr val="59595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Nov</a:t>
                </a:r>
                <a:endParaRPr b="0" i="0" sz="10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6" name="Google Shape;326;p44"/>
              <p:cNvSpPr txBox="1"/>
              <p:nvPr/>
            </p:nvSpPr>
            <p:spPr>
              <a:xfrm>
                <a:off x="2158282" y="5817314"/>
                <a:ext cx="4080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000" u="none" cap="none" strike="noStrike">
                    <a:solidFill>
                      <a:srgbClr val="59595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</a:t>
                </a:r>
                <a:endParaRPr b="0" i="0" sz="10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7" name="Google Shape;327;p44"/>
              <p:cNvSpPr txBox="1"/>
              <p:nvPr/>
            </p:nvSpPr>
            <p:spPr>
              <a:xfrm>
                <a:off x="2805674" y="5817314"/>
                <a:ext cx="4080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000" u="none" cap="none" strike="noStrike">
                    <a:solidFill>
                      <a:srgbClr val="59595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</a:t>
                </a:r>
                <a:endParaRPr b="0" i="0" sz="10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8" name="Google Shape;328;p44"/>
              <p:cNvSpPr txBox="1"/>
              <p:nvPr/>
            </p:nvSpPr>
            <p:spPr>
              <a:xfrm>
                <a:off x="3381966" y="5817314"/>
                <a:ext cx="5691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000" u="none" cap="none" strike="noStrike">
                    <a:solidFill>
                      <a:srgbClr val="59595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</a:t>
                </a:r>
                <a:endParaRPr b="0" i="0" sz="1000" u="none" cap="none" strike="noStrike">
                  <a:solidFill>
                    <a:srgbClr val="BFBFB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9" name="Google Shape;329;p44"/>
              <p:cNvSpPr txBox="1"/>
              <p:nvPr/>
            </p:nvSpPr>
            <p:spPr>
              <a:xfrm>
                <a:off x="4109885" y="5817314"/>
                <a:ext cx="4080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000" u="none" cap="none" strike="noStrike">
                    <a:solidFill>
                      <a:srgbClr val="59595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Nov</a:t>
                </a:r>
                <a:endParaRPr b="0" i="0" sz="10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0" name="Google Shape;330;p44"/>
              <p:cNvSpPr txBox="1"/>
              <p:nvPr/>
            </p:nvSpPr>
            <p:spPr>
              <a:xfrm>
                <a:off x="4757277" y="5817314"/>
                <a:ext cx="4080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000" u="none" cap="none" strike="noStrike">
                    <a:solidFill>
                      <a:srgbClr val="59595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</a:t>
                </a:r>
                <a:endParaRPr b="0" i="0" sz="10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1" name="Google Shape;331;p44"/>
              <p:cNvSpPr txBox="1"/>
              <p:nvPr/>
            </p:nvSpPr>
            <p:spPr>
              <a:xfrm>
                <a:off x="5404669" y="5817314"/>
                <a:ext cx="4080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000" u="none" cap="none" strike="noStrike">
                    <a:solidFill>
                      <a:srgbClr val="59595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</a:t>
                </a:r>
                <a:endParaRPr b="0" i="0" sz="10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2" name="Google Shape;332;p44"/>
              <p:cNvSpPr txBox="1"/>
              <p:nvPr/>
            </p:nvSpPr>
            <p:spPr>
              <a:xfrm>
                <a:off x="5971534" y="5817314"/>
                <a:ext cx="5691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000" u="none" cap="none" strike="noStrike">
                    <a:solidFill>
                      <a:srgbClr val="59595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</a:t>
                </a:r>
                <a:endParaRPr b="0" i="0" sz="1000" u="none" cap="none" strike="noStrike">
                  <a:solidFill>
                    <a:srgbClr val="BFBFB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3" name="Google Shape;333;p44"/>
              <p:cNvSpPr txBox="1"/>
              <p:nvPr/>
            </p:nvSpPr>
            <p:spPr>
              <a:xfrm>
                <a:off x="6699453" y="5817314"/>
                <a:ext cx="4080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000" u="none" cap="none" strike="noStrike">
                    <a:solidFill>
                      <a:srgbClr val="59595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Nov</a:t>
                </a:r>
                <a:endParaRPr b="0" i="0" sz="10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4" name="Google Shape;334;p44"/>
              <p:cNvSpPr txBox="1"/>
              <p:nvPr/>
            </p:nvSpPr>
            <p:spPr>
              <a:xfrm>
                <a:off x="133506" y="6111062"/>
                <a:ext cx="5691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000" u="none" cap="none" strike="noStrike">
                    <a:solidFill>
                      <a:srgbClr val="3F3F3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2018</a:t>
                </a:r>
                <a:endParaRPr sz="1900"/>
              </a:p>
            </p:txBody>
          </p:sp>
          <p:sp>
            <p:nvSpPr>
              <p:cNvPr id="335" name="Google Shape;335;p44"/>
              <p:cNvSpPr txBox="1"/>
              <p:nvPr/>
            </p:nvSpPr>
            <p:spPr>
              <a:xfrm>
                <a:off x="2077755" y="6111061"/>
                <a:ext cx="5691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000" u="none" cap="none" strike="noStrike">
                    <a:solidFill>
                      <a:srgbClr val="3F3F3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2019</a:t>
                </a:r>
                <a:endParaRPr sz="1900"/>
              </a:p>
            </p:txBody>
          </p:sp>
          <p:sp>
            <p:nvSpPr>
              <p:cNvPr id="336" name="Google Shape;336;p44"/>
              <p:cNvSpPr txBox="1"/>
              <p:nvPr/>
            </p:nvSpPr>
            <p:spPr>
              <a:xfrm>
                <a:off x="4676750" y="6117468"/>
                <a:ext cx="5691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000" u="none" cap="none" strike="noStrike">
                    <a:solidFill>
                      <a:srgbClr val="3F3F3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sz="1900"/>
              </a:p>
            </p:txBody>
          </p:sp>
        </p:grpSp>
      </p:grpSp>
      <p:grpSp>
        <p:nvGrpSpPr>
          <p:cNvPr id="337" name="Google Shape;337;p44"/>
          <p:cNvGrpSpPr/>
          <p:nvPr/>
        </p:nvGrpSpPr>
        <p:grpSpPr>
          <a:xfrm>
            <a:off x="103165" y="488344"/>
            <a:ext cx="3005790" cy="5014618"/>
            <a:chOff x="77376" y="366267"/>
            <a:chExt cx="2254399" cy="3761058"/>
          </a:xfrm>
        </p:grpSpPr>
        <p:sp>
          <p:nvSpPr>
            <p:cNvPr id="338" name="Google Shape;338;p44" title="Milestone Tall Arrow"/>
            <p:cNvSpPr/>
            <p:nvPr/>
          </p:nvSpPr>
          <p:spPr>
            <a:xfrm>
              <a:off x="1954675" y="368625"/>
              <a:ext cx="377100" cy="3758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9" name="Google Shape;339;p44" title="Milestone Number"/>
            <p:cNvSpPr/>
            <p:nvPr/>
          </p:nvSpPr>
          <p:spPr>
            <a:xfrm>
              <a:off x="2024121" y="455655"/>
              <a:ext cx="238200" cy="249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01</a:t>
              </a:r>
              <a:endParaRPr sz="1900"/>
            </a:p>
          </p:txBody>
        </p:sp>
        <p:grpSp>
          <p:nvGrpSpPr>
            <p:cNvPr id="340" name="Google Shape;340;p44" title="Milestone Text"/>
            <p:cNvGrpSpPr/>
            <p:nvPr/>
          </p:nvGrpSpPr>
          <p:grpSpPr>
            <a:xfrm>
              <a:off x="77376" y="366267"/>
              <a:ext cx="1767465" cy="317571"/>
              <a:chOff x="-230208" y="1959988"/>
              <a:chExt cx="2203822" cy="378466"/>
            </a:xfrm>
          </p:grpSpPr>
          <p:sp>
            <p:nvSpPr>
              <p:cNvPr id="341" name="Google Shape;341;p44"/>
              <p:cNvSpPr txBox="1"/>
              <p:nvPr/>
            </p:nvSpPr>
            <p:spPr>
              <a:xfrm>
                <a:off x="-230208" y="1959988"/>
                <a:ext cx="2203800" cy="24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ASWF</a:t>
                </a:r>
                <a:r>
                  <a:rPr b="1" i="0" lang="en-US" sz="1800" u="none" cap="none" strike="noStrike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created</a:t>
                </a:r>
                <a:endParaRPr b="1" sz="19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42" name="Google Shape;342;p44"/>
              <p:cNvSpPr txBox="1"/>
              <p:nvPr/>
            </p:nvSpPr>
            <p:spPr>
              <a:xfrm>
                <a:off x="-230187" y="2201054"/>
                <a:ext cx="22038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10, 2018</a:t>
                </a:r>
                <a:endParaRPr sz="10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">
                  <a:solidFill>
                    <a:schemeClr val="accent2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rgbClr val="3F3F3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Founding members:</a:t>
                </a:r>
                <a:endParaRPr sz="1000">
                  <a:solidFill>
                    <a:srgbClr val="3F3F3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">
                  <a:solidFill>
                    <a:srgbClr val="3F3F3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Animal Logic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Autodesk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Blue Sky Studios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Cisco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DNEG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DreamWorks Animation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Epic Games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Foundry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Google Cloud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Intel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SideFX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The Walt Disney Studios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Weta Digital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43" name="Google Shape;343;p44" title="Milestone 3"/>
          <p:cNvGrpSpPr/>
          <p:nvPr/>
        </p:nvGrpSpPr>
        <p:grpSpPr>
          <a:xfrm>
            <a:off x="3442767" y="941538"/>
            <a:ext cx="1720105" cy="4548429"/>
            <a:chOff x="3422587" y="890884"/>
            <a:chExt cx="1720105" cy="4548429"/>
          </a:xfrm>
        </p:grpSpPr>
        <p:sp>
          <p:nvSpPr>
            <p:cNvPr id="344" name="Google Shape;344;p44" title="Milestone Arrow"/>
            <p:cNvSpPr/>
            <p:nvPr/>
          </p:nvSpPr>
          <p:spPr>
            <a:xfrm>
              <a:off x="3422587" y="2474413"/>
              <a:ext cx="470400" cy="2964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chemeClr val="accent1"/>
                </a:gs>
                <a:gs pos="30000">
                  <a:schemeClr val="accent1"/>
                </a:gs>
                <a:gs pos="78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5" name="Google Shape;345;p44" title="Milestone Number"/>
            <p:cNvSpPr/>
            <p:nvPr/>
          </p:nvSpPr>
          <p:spPr>
            <a:xfrm>
              <a:off x="3509279" y="2597118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r>
                <a:rPr lang="en-US" sz="10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  <a:endParaRPr sz="1900"/>
            </a:p>
          </p:txBody>
        </p:sp>
        <p:grpSp>
          <p:nvGrpSpPr>
            <p:cNvPr id="346" name="Google Shape;346;p44" title="Milestone Text"/>
            <p:cNvGrpSpPr/>
            <p:nvPr/>
          </p:nvGrpSpPr>
          <p:grpSpPr>
            <a:xfrm>
              <a:off x="3424292" y="890884"/>
              <a:ext cx="1718400" cy="557100"/>
              <a:chOff x="2084853" y="-568707"/>
              <a:chExt cx="1718400" cy="557100"/>
            </a:xfrm>
          </p:grpSpPr>
          <p:sp>
            <p:nvSpPr>
              <p:cNvPr id="347" name="Google Shape;347;p44"/>
              <p:cNvSpPr txBox="1"/>
              <p:nvPr/>
            </p:nvSpPr>
            <p:spPr>
              <a:xfrm>
                <a:off x="2084853" y="-568707"/>
                <a:ext cx="1294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First project</a:t>
                </a:r>
                <a:endParaRPr sz="17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48" name="Google Shape;348;p44"/>
              <p:cNvSpPr txBox="1"/>
              <p:nvPr/>
            </p:nvSpPr>
            <p:spPr>
              <a:xfrm>
                <a:off x="2084853" y="-319898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October 23,2018</a:t>
                </a:r>
                <a:endParaRPr sz="10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solidFill>
                      <a:srgbClr val="B49823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OpenVDB</a:t>
                </a:r>
                <a:endParaRPr b="1" sz="1000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New members: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Sony Pictures Entertainment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Warner Bros.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Blender Foundation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Visual Effects Society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49" name="Google Shape;349;p44" title="Milestone 4"/>
          <p:cNvGrpSpPr/>
          <p:nvPr/>
        </p:nvGrpSpPr>
        <p:grpSpPr>
          <a:xfrm>
            <a:off x="5135095" y="3021317"/>
            <a:ext cx="1345500" cy="2475950"/>
            <a:chOff x="5391617" y="2964030"/>
            <a:chExt cx="1345500" cy="2475950"/>
          </a:xfrm>
        </p:grpSpPr>
        <p:sp>
          <p:nvSpPr>
            <p:cNvPr id="350" name="Google Shape;350;p44" title="Milestone Arrow"/>
            <p:cNvSpPr/>
            <p:nvPr/>
          </p:nvSpPr>
          <p:spPr>
            <a:xfrm>
              <a:off x="5395955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chemeClr val="accent1"/>
                </a:gs>
                <a:gs pos="17000">
                  <a:schemeClr val="accent1"/>
                </a:gs>
                <a:gs pos="63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1" name="Google Shape;351;p44" title="Milestone Number"/>
            <p:cNvSpPr/>
            <p:nvPr/>
          </p:nvSpPr>
          <p:spPr>
            <a:xfrm>
              <a:off x="5482670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r>
                <a:rPr lang="en-US" sz="10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</a:t>
              </a:r>
              <a:endParaRPr sz="1900"/>
            </a:p>
          </p:txBody>
        </p:sp>
        <p:grpSp>
          <p:nvGrpSpPr>
            <p:cNvPr id="352" name="Google Shape;352;p44" title="Milestone Text"/>
            <p:cNvGrpSpPr/>
            <p:nvPr/>
          </p:nvGrpSpPr>
          <p:grpSpPr>
            <a:xfrm>
              <a:off x="5391617" y="2964030"/>
              <a:ext cx="1345500" cy="475017"/>
              <a:chOff x="2097501" y="1504439"/>
              <a:chExt cx="1345500" cy="475017"/>
            </a:xfrm>
          </p:grpSpPr>
          <p:sp>
            <p:nvSpPr>
              <p:cNvPr id="353" name="Google Shape;353;p44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700"/>
              </a:p>
            </p:txBody>
          </p:sp>
          <p:sp>
            <p:nvSpPr>
              <p:cNvPr id="354" name="Google Shape;354;p44"/>
              <p:cNvSpPr txBox="1"/>
              <p:nvPr/>
            </p:nvSpPr>
            <p:spPr>
              <a:xfrm>
                <a:off x="2101019" y="1504439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1, 2019</a:t>
                </a:r>
                <a:endParaRPr sz="10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5" name="Google Shape;355;p44"/>
              <p:cNvSpPr txBox="1"/>
              <p:nvPr/>
            </p:nvSpPr>
            <p:spPr>
              <a:xfrm>
                <a:off x="2100994" y="1723115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solidFill>
                      <a:srgbClr val="B49823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sz="1000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solidFill>
                      <a:srgbClr val="B49823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sz="1000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56" name="Google Shape;356;p44" title="Milestone 8"/>
          <p:cNvGrpSpPr/>
          <p:nvPr/>
        </p:nvGrpSpPr>
        <p:grpSpPr>
          <a:xfrm>
            <a:off x="7437500" y="4648367"/>
            <a:ext cx="1635021" cy="841902"/>
            <a:chOff x="7632493" y="4597714"/>
            <a:chExt cx="1635021" cy="841902"/>
          </a:xfrm>
        </p:grpSpPr>
        <p:sp>
          <p:nvSpPr>
            <p:cNvPr id="357" name="Google Shape;357;p44" title="Short Milestone Arrow"/>
            <p:cNvSpPr/>
            <p:nvPr/>
          </p:nvSpPr>
          <p:spPr>
            <a:xfrm>
              <a:off x="7963093" y="4830916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58" name="Google Shape;358;p44" title="Milestone Text"/>
            <p:cNvGrpSpPr/>
            <p:nvPr/>
          </p:nvGrpSpPr>
          <p:grpSpPr>
            <a:xfrm>
              <a:off x="7632493" y="4597714"/>
              <a:ext cx="1635021" cy="458073"/>
              <a:chOff x="1760718" y="2522645"/>
              <a:chExt cx="1635021" cy="458073"/>
            </a:xfrm>
          </p:grpSpPr>
          <p:sp>
            <p:nvSpPr>
              <p:cNvPr id="359" name="Google Shape;359;p44"/>
              <p:cNvSpPr txBox="1"/>
              <p:nvPr/>
            </p:nvSpPr>
            <p:spPr>
              <a:xfrm>
                <a:off x="1760718" y="2522645"/>
                <a:ext cx="8007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300" u="none" cap="none" strike="noStrike">
                    <a:solidFill>
                      <a:srgbClr val="A5A5A5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COVID-19</a:t>
                </a:r>
                <a:endParaRPr sz="1300">
                  <a:solidFill>
                    <a:srgbClr val="A5A5A5"/>
                  </a:solidFill>
                </a:endParaRPr>
              </a:p>
            </p:txBody>
          </p:sp>
          <p:sp>
            <p:nvSpPr>
              <p:cNvPr id="360" name="Google Shape;360;p44"/>
              <p:cNvSpPr txBox="1"/>
              <p:nvPr/>
            </p:nvSpPr>
            <p:spPr>
              <a:xfrm>
                <a:off x="2100939" y="2744918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</p:grpSp>
      </p:grpSp>
      <p:cxnSp>
        <p:nvCxnSpPr>
          <p:cNvPr id="361" name="Google Shape;361;p44"/>
          <p:cNvCxnSpPr/>
          <p:nvPr/>
        </p:nvCxnSpPr>
        <p:spPr>
          <a:xfrm>
            <a:off x="2010611" y="5591079"/>
            <a:ext cx="0" cy="1656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62" name="Google Shape;362;p44"/>
          <p:cNvSpPr txBox="1"/>
          <p:nvPr/>
        </p:nvSpPr>
        <p:spPr>
          <a:xfrm>
            <a:off x="1752444" y="5859159"/>
            <a:ext cx="531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May</a:t>
            </a:r>
            <a:endParaRPr b="0" i="0" sz="1000" u="none" cap="none" strike="noStrike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3" name="Google Shape;36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9200" y="430433"/>
            <a:ext cx="2246138" cy="423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44"/>
          <p:cNvGrpSpPr/>
          <p:nvPr/>
        </p:nvGrpSpPr>
        <p:grpSpPr>
          <a:xfrm>
            <a:off x="1439422" y="3421097"/>
            <a:ext cx="820231" cy="2097478"/>
            <a:chOff x="1086146" y="2565887"/>
            <a:chExt cx="615188" cy="1573148"/>
          </a:xfrm>
        </p:grpSpPr>
        <p:grpSp>
          <p:nvGrpSpPr>
            <p:cNvPr id="365" name="Google Shape;365;p44"/>
            <p:cNvGrpSpPr/>
            <p:nvPr/>
          </p:nvGrpSpPr>
          <p:grpSpPr>
            <a:xfrm>
              <a:off x="1086146" y="2959282"/>
              <a:ext cx="613800" cy="1179753"/>
              <a:chOff x="96469" y="3863942"/>
              <a:chExt cx="818400" cy="1573004"/>
            </a:xfrm>
          </p:grpSpPr>
          <p:sp>
            <p:nvSpPr>
              <p:cNvPr id="366" name="Google Shape;366;p44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67" name="Google Shape;367;p44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68" name="Google Shape;368;p44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0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sz="1900">
                    <a:solidFill>
                      <a:srgbClr val="B49823"/>
                    </a:solidFill>
                  </a:endParaRPr>
                </a:p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0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sz="1900">
                    <a:solidFill>
                      <a:srgbClr val="B49823"/>
                    </a:solidFill>
                  </a:endParaRPr>
                </a:p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0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sz="1900">
                    <a:solidFill>
                      <a:srgbClr val="B49823"/>
                    </a:solidFill>
                  </a:endParaRPr>
                </a:p>
              </p:txBody>
            </p:sp>
            <p:sp>
              <p:nvSpPr>
                <p:cNvPr id="369" name="Google Shape;369;p44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0" lang="en-US" sz="13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sz="1700"/>
                </a:p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0" lang="en-US" sz="13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sz="1700"/>
                </a:p>
              </p:txBody>
            </p:sp>
          </p:grpSp>
        </p:grpSp>
        <p:pic>
          <p:nvPicPr>
            <p:cNvPr id="370" name="Google Shape;370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38988" y="2565887"/>
              <a:ext cx="362346" cy="3623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1" name="Google Shape;371;p44" title="Milestone 3"/>
          <p:cNvGrpSpPr/>
          <p:nvPr/>
        </p:nvGrpSpPr>
        <p:grpSpPr>
          <a:xfrm>
            <a:off x="4304667" y="2544482"/>
            <a:ext cx="1718605" cy="2927984"/>
            <a:chOff x="3422587" y="2511301"/>
            <a:chExt cx="1718605" cy="2927984"/>
          </a:xfrm>
        </p:grpSpPr>
        <p:sp>
          <p:nvSpPr>
            <p:cNvPr id="372" name="Google Shape;372;p44" title="Milestone Arrow"/>
            <p:cNvSpPr/>
            <p:nvPr/>
          </p:nvSpPr>
          <p:spPr>
            <a:xfrm>
              <a:off x="3422587" y="2963386"/>
              <a:ext cx="470400" cy="2475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chemeClr val="accent1"/>
                </a:gs>
                <a:gs pos="30000">
                  <a:schemeClr val="accent1"/>
                </a:gs>
                <a:gs pos="78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3" name="Google Shape;373;p44" title="Milestone Number"/>
            <p:cNvSpPr/>
            <p:nvPr/>
          </p:nvSpPr>
          <p:spPr>
            <a:xfrm>
              <a:off x="3509279" y="3098809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r>
                <a:rPr lang="en-US" sz="10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3</a:t>
              </a:r>
              <a:endParaRPr sz="1900"/>
            </a:p>
          </p:txBody>
        </p:sp>
        <p:sp>
          <p:nvSpPr>
            <p:cNvPr id="374" name="Google Shape;374;p44"/>
            <p:cNvSpPr txBox="1"/>
            <p:nvPr/>
          </p:nvSpPr>
          <p:spPr>
            <a:xfrm>
              <a:off x="3422792" y="2511301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sz="10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">
                <a:solidFill>
                  <a:srgbClr val="4EB7C5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sz="1000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75" name="Google Shape;375;p44" title="Milestone 3"/>
          <p:cNvGrpSpPr/>
          <p:nvPr/>
        </p:nvGrpSpPr>
        <p:grpSpPr>
          <a:xfrm>
            <a:off x="5907367" y="535133"/>
            <a:ext cx="1721911" cy="4954967"/>
            <a:chOff x="3422578" y="484480"/>
            <a:chExt cx="1721911" cy="4954967"/>
          </a:xfrm>
        </p:grpSpPr>
        <p:sp>
          <p:nvSpPr>
            <p:cNvPr id="376" name="Google Shape;376;p44" title="Milestone Arrow"/>
            <p:cNvSpPr/>
            <p:nvPr/>
          </p:nvSpPr>
          <p:spPr>
            <a:xfrm>
              <a:off x="3422578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7" name="Google Shape;377;p44" title="Milestone Number"/>
            <p:cNvSpPr/>
            <p:nvPr/>
          </p:nvSpPr>
          <p:spPr>
            <a:xfrm>
              <a:off x="3509285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r>
                <a:rPr lang="en-US" sz="10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5</a:t>
              </a:r>
              <a:endParaRPr sz="1900"/>
            </a:p>
          </p:txBody>
        </p:sp>
        <p:grpSp>
          <p:nvGrpSpPr>
            <p:cNvPr id="378" name="Google Shape;378;p44" title="Milestone Text"/>
            <p:cNvGrpSpPr/>
            <p:nvPr/>
          </p:nvGrpSpPr>
          <p:grpSpPr>
            <a:xfrm>
              <a:off x="3424289" y="484480"/>
              <a:ext cx="1720200" cy="557100"/>
              <a:chOff x="2084850" y="-975111"/>
              <a:chExt cx="1720200" cy="557100"/>
            </a:xfrm>
          </p:grpSpPr>
          <p:sp>
            <p:nvSpPr>
              <p:cNvPr id="379" name="Google Shape;379;p44"/>
              <p:cNvSpPr txBox="1"/>
              <p:nvPr/>
            </p:nvSpPr>
            <p:spPr>
              <a:xfrm>
                <a:off x="2084850" y="-975111"/>
                <a:ext cx="1720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</a:t>
                </a:r>
                <a:endParaRPr sz="17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80" name="Google Shape;380;p44"/>
              <p:cNvSpPr txBox="1"/>
              <p:nvPr/>
            </p:nvSpPr>
            <p:spPr>
              <a:xfrm>
                <a:off x="2084853" y="-703325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sz="10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solidFill>
                      <a:srgbClr val="B49823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sz="1000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81" name="Google Shape;381;p44" title="Milestone 3"/>
          <p:cNvGrpSpPr/>
          <p:nvPr/>
        </p:nvGrpSpPr>
        <p:grpSpPr>
          <a:xfrm>
            <a:off x="6566067" y="2039716"/>
            <a:ext cx="1718831" cy="3432751"/>
            <a:chOff x="3422578" y="2209735"/>
            <a:chExt cx="1718831" cy="3432751"/>
          </a:xfrm>
        </p:grpSpPr>
        <p:sp>
          <p:nvSpPr>
            <p:cNvPr id="382" name="Google Shape;382;p44" title="Milestone Arrow"/>
            <p:cNvSpPr/>
            <p:nvPr/>
          </p:nvSpPr>
          <p:spPr>
            <a:xfrm>
              <a:off x="3422578" y="2878286"/>
              <a:ext cx="470400" cy="27642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chemeClr val="accent1"/>
                </a:gs>
                <a:gs pos="30000">
                  <a:schemeClr val="accent1"/>
                </a:gs>
                <a:gs pos="78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83" name="Google Shape;383;p44" title="Milestone Number"/>
            <p:cNvSpPr/>
            <p:nvPr/>
          </p:nvSpPr>
          <p:spPr>
            <a:xfrm>
              <a:off x="3509279" y="3018809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r>
                <a:rPr lang="en-US" sz="10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6</a:t>
              </a:r>
              <a:endParaRPr sz="1900"/>
            </a:p>
          </p:txBody>
        </p:sp>
        <p:sp>
          <p:nvSpPr>
            <p:cNvPr id="384" name="Google Shape;384;p44"/>
            <p:cNvSpPr txBox="1"/>
            <p:nvPr/>
          </p:nvSpPr>
          <p:spPr>
            <a:xfrm>
              <a:off x="3423009" y="2209735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September 13, 2019</a:t>
              </a:r>
              <a:endParaRPr sz="10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">
                <a:solidFill>
                  <a:srgbClr val="4EB7C5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Trebuchet MS"/>
                  <a:ea typeface="Trebuchet MS"/>
                  <a:cs typeface="Trebuchet MS"/>
                  <a:sym typeface="Trebuchet MS"/>
                </a:rPr>
                <a:t>Apple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Trebuchet MS"/>
                  <a:ea typeface="Trebuchet MS"/>
                  <a:cs typeface="Trebuchet MS"/>
                  <a:sym typeface="Trebuchet MS"/>
                </a:rPr>
                <a:t>Microsoft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85" name="Google Shape;385;p44" title="Milestone 3"/>
          <p:cNvGrpSpPr/>
          <p:nvPr/>
        </p:nvGrpSpPr>
        <p:grpSpPr>
          <a:xfrm>
            <a:off x="8293267" y="2016061"/>
            <a:ext cx="1718414" cy="3456473"/>
            <a:chOff x="3422578" y="2186080"/>
            <a:chExt cx="1718414" cy="3456473"/>
          </a:xfrm>
        </p:grpSpPr>
        <p:sp>
          <p:nvSpPr>
            <p:cNvPr id="386" name="Google Shape;386;p44" title="Milestone Arrow"/>
            <p:cNvSpPr/>
            <p:nvPr/>
          </p:nvSpPr>
          <p:spPr>
            <a:xfrm>
              <a:off x="3422578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chemeClr val="accent1"/>
                </a:gs>
                <a:gs pos="30000">
                  <a:schemeClr val="accent1"/>
                </a:gs>
                <a:gs pos="78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87" name="Google Shape;387;p44" title="Milestone Number"/>
            <p:cNvSpPr/>
            <p:nvPr/>
          </p:nvSpPr>
          <p:spPr>
            <a:xfrm>
              <a:off x="3509279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r>
                <a:rPr lang="en-US" sz="10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7</a:t>
              </a:r>
              <a:endParaRPr sz="1900"/>
            </a:p>
          </p:txBody>
        </p:sp>
        <p:sp>
          <p:nvSpPr>
            <p:cNvPr id="388" name="Google Shape;388;p44"/>
            <p:cNvSpPr txBox="1"/>
            <p:nvPr/>
          </p:nvSpPr>
          <p:spPr>
            <a:xfrm>
              <a:off x="3422592" y="2186080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16, 2020</a:t>
              </a:r>
              <a:endParaRPr sz="10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">
                <a:solidFill>
                  <a:srgbClr val="4EB7C5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Shading </a:t>
              </a:r>
              <a:endParaRPr b="1" sz="1000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sz="1000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89" name="Google Shape;389;p44"/>
          <p:cNvGrpSpPr/>
          <p:nvPr/>
        </p:nvGrpSpPr>
        <p:grpSpPr>
          <a:xfrm>
            <a:off x="9463135" y="1212862"/>
            <a:ext cx="2315053" cy="4259083"/>
            <a:chOff x="7097529" y="909669"/>
            <a:chExt cx="1736333" cy="3194392"/>
          </a:xfrm>
        </p:grpSpPr>
        <p:grpSp>
          <p:nvGrpSpPr>
            <p:cNvPr id="390" name="Google Shape;390;p44" title="Milestone 3"/>
            <p:cNvGrpSpPr/>
            <p:nvPr/>
          </p:nvGrpSpPr>
          <p:grpSpPr>
            <a:xfrm>
              <a:off x="7097529" y="909669"/>
              <a:ext cx="1736333" cy="3194392"/>
              <a:chOff x="3422578" y="1515413"/>
              <a:chExt cx="2315111" cy="4109600"/>
            </a:xfrm>
          </p:grpSpPr>
          <p:sp>
            <p:nvSpPr>
              <p:cNvPr id="391" name="Google Shape;391;p44" title="Milestone Arrow"/>
              <p:cNvSpPr/>
              <p:nvPr/>
            </p:nvSpPr>
            <p:spPr>
              <a:xfrm>
                <a:off x="3422578" y="1567813"/>
                <a:ext cx="470400" cy="40572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92" name="Google Shape;392;p44" title="Milestone Text"/>
              <p:cNvGrpSpPr/>
              <p:nvPr/>
            </p:nvGrpSpPr>
            <p:grpSpPr>
              <a:xfrm>
                <a:off x="4017489" y="1515413"/>
                <a:ext cx="1720200" cy="685698"/>
                <a:chOff x="2678050" y="55822"/>
                <a:chExt cx="1720200" cy="685698"/>
              </a:xfrm>
            </p:grpSpPr>
            <p:sp>
              <p:nvSpPr>
                <p:cNvPr id="393" name="Google Shape;393;p44"/>
                <p:cNvSpPr txBox="1"/>
                <p:nvPr/>
              </p:nvSpPr>
              <p:spPr>
                <a:xfrm>
                  <a:off x="2678050" y="55822"/>
                  <a:ext cx="17202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900">
                      <a:solidFill>
                        <a:schemeClr val="accent1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Today</a:t>
                  </a:r>
                  <a:endParaRPr b="1" sz="1900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700">
                      <a:solidFill>
                        <a:schemeClr val="accent1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Siggraph 2020</a:t>
                  </a:r>
                  <a:endParaRPr sz="17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94" name="Google Shape;394;p44"/>
                <p:cNvSpPr txBox="1"/>
                <p:nvPr/>
              </p:nvSpPr>
              <p:spPr>
                <a:xfrm>
                  <a:off x="2678920" y="587620"/>
                  <a:ext cx="17184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>
                      <a:solidFill>
                        <a:schemeClr val="accent1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19-20, 2020</a:t>
                  </a:r>
                  <a:endParaRPr sz="1000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>
                      <a:latin typeface="Trebuchet MS"/>
                      <a:ea typeface="Trebuchet MS"/>
                      <a:cs typeface="Trebuchet MS"/>
                      <a:sym typeface="Trebuchet MS"/>
                    </a:rPr>
                    <a:t>New members:</a:t>
                  </a:r>
                  <a:endParaRPr sz="1000"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"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Technologies</a:t>
                  </a:r>
                  <a:endParaRPr sz="1000"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sz="1000"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sz="1000"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00"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95" name="Google Shape;395;p44" title="Milestone Number"/>
            <p:cNvSpPr/>
            <p:nvPr/>
          </p:nvSpPr>
          <p:spPr>
            <a:xfrm>
              <a:off x="7158101" y="1090567"/>
              <a:ext cx="222900" cy="222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r>
                <a:rPr lang="en-US" sz="10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sz="1900"/>
            </a:p>
          </p:txBody>
        </p:sp>
      </p:grpSp>
      <p:sp>
        <p:nvSpPr>
          <p:cNvPr id="396" name="Google Shape;396;p44" title="Milestone Number"/>
          <p:cNvSpPr/>
          <p:nvPr/>
        </p:nvSpPr>
        <p:spPr>
          <a:xfrm>
            <a:off x="7218899" y="2771030"/>
            <a:ext cx="483300" cy="483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lang="en-US" sz="9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5"/>
          <p:cNvPicPr preferRelativeResize="0"/>
          <p:nvPr/>
        </p:nvPicPr>
        <p:blipFill rotWithShape="1">
          <a:blip r:embed="rId3">
            <a:alphaModFix/>
          </a:blip>
          <a:srcRect b="23693" l="0" r="0" t="24709"/>
          <a:stretch/>
        </p:blipFill>
        <p:spPr>
          <a:xfrm>
            <a:off x="9238957" y="4018284"/>
            <a:ext cx="1039921" cy="32863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5"/>
          <p:cNvSpPr txBox="1"/>
          <p:nvPr/>
        </p:nvSpPr>
        <p:spPr>
          <a:xfrm>
            <a:off x="639447" y="370429"/>
            <a:ext cx="10900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u="sng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rPr>
              <a:t>Premier Members</a:t>
            </a:r>
            <a:endParaRPr sz="27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0156" y="1960785"/>
            <a:ext cx="932675" cy="571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5"/>
          <p:cNvPicPr preferRelativeResize="0"/>
          <p:nvPr/>
        </p:nvPicPr>
        <p:blipFill rotWithShape="1">
          <a:blip r:embed="rId5">
            <a:alphaModFix/>
          </a:blip>
          <a:srcRect b="12044" l="0" r="0" t="15396"/>
          <a:stretch/>
        </p:blipFill>
        <p:spPr>
          <a:xfrm>
            <a:off x="10856197" y="2066252"/>
            <a:ext cx="1012828" cy="45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54857" y="962368"/>
            <a:ext cx="932675" cy="57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5"/>
          <p:cNvPicPr preferRelativeResize="0"/>
          <p:nvPr/>
        </p:nvPicPr>
        <p:blipFill rotWithShape="1">
          <a:blip r:embed="rId7">
            <a:alphaModFix/>
          </a:blip>
          <a:srcRect b="25194" l="0" r="0" t="22362"/>
          <a:stretch/>
        </p:blipFill>
        <p:spPr>
          <a:xfrm>
            <a:off x="6166161" y="1098792"/>
            <a:ext cx="1258817" cy="40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5"/>
          <p:cNvPicPr preferRelativeResize="0"/>
          <p:nvPr/>
        </p:nvPicPr>
        <p:blipFill rotWithShape="1">
          <a:blip r:embed="rId8">
            <a:alphaModFix/>
          </a:blip>
          <a:srcRect b="30523" l="0" r="0" t="32303"/>
          <a:stretch/>
        </p:blipFill>
        <p:spPr>
          <a:xfrm>
            <a:off x="3081720" y="1079315"/>
            <a:ext cx="1820425" cy="41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42799" y="950601"/>
            <a:ext cx="1109041" cy="67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5"/>
          <p:cNvPicPr preferRelativeResize="0"/>
          <p:nvPr/>
        </p:nvPicPr>
        <p:blipFill rotWithShape="1">
          <a:blip r:embed="rId10">
            <a:alphaModFix/>
          </a:blip>
          <a:srcRect b="0" l="19893" r="16469" t="0"/>
          <a:stretch/>
        </p:blipFill>
        <p:spPr>
          <a:xfrm>
            <a:off x="11272653" y="896371"/>
            <a:ext cx="804259" cy="77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10125" y="5468227"/>
            <a:ext cx="700376" cy="70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944182" y="2051700"/>
            <a:ext cx="1616260" cy="479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5"/>
          <p:cNvPicPr preferRelativeResize="0"/>
          <p:nvPr/>
        </p:nvPicPr>
        <p:blipFill rotWithShape="1">
          <a:blip r:embed="rId13">
            <a:alphaModFix/>
          </a:blip>
          <a:srcRect b="35827" l="0" r="0" t="36878"/>
          <a:stretch/>
        </p:blipFill>
        <p:spPr>
          <a:xfrm>
            <a:off x="3155065" y="4069680"/>
            <a:ext cx="1350923" cy="225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5"/>
          <p:cNvPicPr preferRelativeResize="0"/>
          <p:nvPr/>
        </p:nvPicPr>
        <p:blipFill rotWithShape="1">
          <a:blip r:embed="rId14">
            <a:alphaModFix/>
          </a:blip>
          <a:srcRect b="4401" l="10969" r="8489" t="17424"/>
          <a:stretch/>
        </p:blipFill>
        <p:spPr>
          <a:xfrm>
            <a:off x="243223" y="1877055"/>
            <a:ext cx="898886" cy="87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043080" y="925621"/>
            <a:ext cx="1143153" cy="700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5"/>
          <p:cNvPicPr preferRelativeResize="0"/>
          <p:nvPr/>
        </p:nvPicPr>
        <p:blipFill rotWithShape="1">
          <a:blip r:embed="rId16">
            <a:alphaModFix/>
          </a:blip>
          <a:srcRect b="27397" l="0" r="0" t="28850"/>
          <a:stretch/>
        </p:blipFill>
        <p:spPr>
          <a:xfrm>
            <a:off x="8817413" y="1050513"/>
            <a:ext cx="1211684" cy="324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590319" y="1780836"/>
            <a:ext cx="728519" cy="115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5"/>
          <p:cNvPicPr preferRelativeResize="0"/>
          <p:nvPr/>
        </p:nvPicPr>
        <p:blipFill rotWithShape="1">
          <a:blip r:embed="rId18">
            <a:alphaModFix/>
          </a:blip>
          <a:srcRect b="11363" l="0" r="6655" t="0"/>
          <a:stretch/>
        </p:blipFill>
        <p:spPr>
          <a:xfrm>
            <a:off x="10601616" y="3818431"/>
            <a:ext cx="767034" cy="72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5"/>
          <p:cNvPicPr preferRelativeResize="0"/>
          <p:nvPr/>
        </p:nvPicPr>
        <p:blipFill rotWithShape="1">
          <a:blip r:embed="rId19">
            <a:alphaModFix/>
          </a:blip>
          <a:srcRect b="12032" l="5729" r="5033" t="10789"/>
          <a:stretch/>
        </p:blipFill>
        <p:spPr>
          <a:xfrm>
            <a:off x="3687132" y="5570227"/>
            <a:ext cx="1646569" cy="45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828727" y="3990467"/>
            <a:ext cx="1039920" cy="384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495656" y="1951271"/>
            <a:ext cx="896537" cy="66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191383" y="3965644"/>
            <a:ext cx="1350924" cy="433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5"/>
          <p:cNvPicPr preferRelativeResize="0"/>
          <p:nvPr/>
        </p:nvPicPr>
        <p:blipFill rotWithShape="1">
          <a:blip r:embed="rId23">
            <a:alphaModFix/>
          </a:blip>
          <a:srcRect b="18034" l="7690" r="8261" t="17211"/>
          <a:stretch/>
        </p:blipFill>
        <p:spPr>
          <a:xfrm>
            <a:off x="4101996" y="2055128"/>
            <a:ext cx="1258817" cy="407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516541" y="5619214"/>
            <a:ext cx="996666" cy="40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132024" y="1065004"/>
            <a:ext cx="804259" cy="483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8220052" y="5633728"/>
            <a:ext cx="1294731" cy="38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/>
          <p:cNvPicPr preferRelativeResize="0"/>
          <p:nvPr/>
        </p:nvPicPr>
        <p:blipFill rotWithShape="1">
          <a:blip r:embed="rId27">
            <a:alphaModFix/>
          </a:blip>
          <a:srcRect b="27482" l="0" r="0" t="28811"/>
          <a:stretch/>
        </p:blipFill>
        <p:spPr>
          <a:xfrm>
            <a:off x="2649275" y="2053227"/>
            <a:ext cx="1317876" cy="35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193457" y="3822496"/>
            <a:ext cx="638872" cy="72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02052" y="1162549"/>
            <a:ext cx="1210049" cy="290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26817" y="3802219"/>
            <a:ext cx="1343902" cy="76077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5"/>
          <p:cNvSpPr txBox="1"/>
          <p:nvPr/>
        </p:nvSpPr>
        <p:spPr>
          <a:xfrm>
            <a:off x="639447" y="3221004"/>
            <a:ext cx="10900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u="sng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rPr>
              <a:t>General Members</a:t>
            </a:r>
            <a:endParaRPr sz="27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5"/>
          <p:cNvSpPr txBox="1"/>
          <p:nvPr/>
        </p:nvSpPr>
        <p:spPr>
          <a:xfrm>
            <a:off x="639395" y="4878710"/>
            <a:ext cx="10900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rPr>
              <a:t>Associate Members</a:t>
            </a:r>
            <a:endParaRPr sz="24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45"/>
          <p:cNvPicPr preferRelativeResize="0"/>
          <p:nvPr/>
        </p:nvPicPr>
        <p:blipFill rotWithShape="1">
          <a:blip r:embed="rId31">
            <a:alphaModFix/>
          </a:blip>
          <a:srcRect b="19515" l="9495" r="8858" t="18473"/>
          <a:stretch/>
        </p:blipFill>
        <p:spPr>
          <a:xfrm>
            <a:off x="7865045" y="3974672"/>
            <a:ext cx="1051175" cy="41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5"/>
          <p:cNvPicPr preferRelativeResize="0"/>
          <p:nvPr/>
        </p:nvPicPr>
        <p:blipFill rotWithShape="1">
          <a:blip r:embed="rId32">
            <a:alphaModFix/>
          </a:blip>
          <a:srcRect b="19287" l="11759" r="11682" t="21364"/>
          <a:stretch/>
        </p:blipFill>
        <p:spPr>
          <a:xfrm>
            <a:off x="7526483" y="2048767"/>
            <a:ext cx="1210028" cy="498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5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6764167" y="5428434"/>
            <a:ext cx="1258799" cy="806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"/>
          <p:cNvSpPr txBox="1"/>
          <p:nvPr>
            <p:ph type="title"/>
          </p:nvPr>
        </p:nvSpPr>
        <p:spPr>
          <a:xfrm>
            <a:off x="838200" y="365126"/>
            <a:ext cx="10515600" cy="681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959"/>
              <a:buFont typeface="Arial"/>
              <a:buNone/>
            </a:pPr>
            <a:r>
              <a:rPr b="0" i="0" lang="en-US" sz="3959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rPr>
              <a:t>Our Mission</a:t>
            </a:r>
            <a:endParaRPr/>
          </a:p>
        </p:txBody>
      </p:sp>
      <p:sp>
        <p:nvSpPr>
          <p:cNvPr id="440" name="Google Shape;440;p46"/>
          <p:cNvSpPr txBox="1"/>
          <p:nvPr>
            <p:ph idx="1" type="body"/>
          </p:nvPr>
        </p:nvSpPr>
        <p:spPr>
          <a:xfrm>
            <a:off x="838200" y="1197204"/>
            <a:ext cx="10515600" cy="49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20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Increase the quality and quantity of open source contributions by establishing a governance model, legal framework and community infrastructure that lowers the barrier to entry for developing and using open source software. </a:t>
            </a:r>
            <a:endParaRPr b="0" i="0" sz="3200" u="none" cap="none" strike="noStrike">
              <a:solidFill>
                <a:srgbClr val="2EB6C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210" y="6251328"/>
            <a:ext cx="2313344" cy="437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7"/>
          <p:cNvSpPr txBox="1"/>
          <p:nvPr>
            <p:ph idx="4294967295" type="title"/>
          </p:nvPr>
        </p:nvSpPr>
        <p:spPr>
          <a:xfrm>
            <a:off x="838200" y="267757"/>
            <a:ext cx="10515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sz="3200"/>
              <a:t>Our </a:t>
            </a:r>
            <a:r>
              <a:rPr lang="en-US" sz="3200"/>
              <a:t>Goals</a:t>
            </a:r>
            <a:endParaRPr sz="3200"/>
          </a:p>
        </p:txBody>
      </p:sp>
      <p:sp>
        <p:nvSpPr>
          <p:cNvPr id="447" name="Google Shape;447;p47"/>
          <p:cNvSpPr txBox="1"/>
          <p:nvPr>
            <p:ph idx="4294967295" type="body"/>
          </p:nvPr>
        </p:nvSpPr>
        <p:spPr>
          <a:xfrm>
            <a:off x="1099608" y="924627"/>
            <a:ext cx="9992700" cy="6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74650" lvl="0" marL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/>
              <a:t>Provide a </a:t>
            </a:r>
            <a:r>
              <a:rPr b="1" i="1" lang="en-US" sz="2100">
                <a:solidFill>
                  <a:srgbClr val="2EB6CF"/>
                </a:solidFill>
              </a:rPr>
              <a:t>neutral forum</a:t>
            </a:r>
            <a:r>
              <a:rPr lang="en-US" sz="2100">
                <a:solidFill>
                  <a:srgbClr val="2EB6CF"/>
                </a:solidFill>
              </a:rPr>
              <a:t> </a:t>
            </a:r>
            <a:r>
              <a:rPr lang="en-US" sz="2100"/>
              <a:t>to coordinate cross-project efforts, establish best practices and share resources.</a:t>
            </a:r>
            <a:endParaRPr sz="2100"/>
          </a:p>
          <a:p>
            <a:pPr indent="-374650" lvl="0" marL="381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/>
              <a:t>Develop an open </a:t>
            </a:r>
            <a:r>
              <a:rPr b="1" i="1" lang="en-US" sz="2100">
                <a:solidFill>
                  <a:srgbClr val="2EB6CF"/>
                </a:solidFill>
              </a:rPr>
              <a:t>continuous integration</a:t>
            </a:r>
            <a:r>
              <a:rPr lang="en-US" sz="2100">
                <a:solidFill>
                  <a:srgbClr val="2EB6CF"/>
                </a:solidFill>
              </a:rPr>
              <a:t> (CI) </a:t>
            </a:r>
            <a:r>
              <a:rPr lang="en-US" sz="2100"/>
              <a:t>and build infrastructure to enable reference builds from the community.</a:t>
            </a:r>
            <a:endParaRPr sz="2100"/>
          </a:p>
          <a:p>
            <a:pPr indent="-374650" lvl="0" marL="381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/>
              <a:t>Streamline development for build and runtime environments through the sharing of </a:t>
            </a:r>
            <a:r>
              <a:rPr b="1" i="1" lang="en-US" sz="2100">
                <a:solidFill>
                  <a:srgbClr val="2EB6CF"/>
                </a:solidFill>
              </a:rPr>
              <a:t>open source build configurations</a:t>
            </a:r>
            <a:r>
              <a:rPr i="1" lang="en-US" sz="2100"/>
              <a:t>, </a:t>
            </a:r>
            <a:r>
              <a:rPr b="1" i="1" lang="en-US" sz="2100">
                <a:solidFill>
                  <a:srgbClr val="2EB6CF"/>
                </a:solidFill>
              </a:rPr>
              <a:t>scripts and recipes</a:t>
            </a:r>
            <a:r>
              <a:rPr lang="en-US" sz="2100"/>
              <a:t>.</a:t>
            </a:r>
            <a:endParaRPr sz="2100"/>
          </a:p>
          <a:p>
            <a:pPr indent="-374650" lvl="0" marL="381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/>
              <a:t>Provide individuals and organizations with a </a:t>
            </a:r>
            <a:r>
              <a:rPr b="1" i="1" lang="en-US" sz="2100">
                <a:solidFill>
                  <a:srgbClr val="2EB6CF"/>
                </a:solidFill>
              </a:rPr>
              <a:t>clear path for participation</a:t>
            </a:r>
            <a:r>
              <a:rPr i="1" lang="en-US" sz="2100"/>
              <a:t> </a:t>
            </a:r>
            <a:r>
              <a:rPr lang="en-US" sz="2100"/>
              <a:t>and code contribution.</a:t>
            </a:r>
            <a:endParaRPr sz="2100"/>
          </a:p>
          <a:p>
            <a:pPr indent="-374650" lvl="0" marL="381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/>
              <a:t>Provide better, </a:t>
            </a:r>
            <a:r>
              <a:rPr b="1" i="1" lang="en-US" sz="2100">
                <a:solidFill>
                  <a:srgbClr val="2EB6CF"/>
                </a:solidFill>
              </a:rPr>
              <a:t>more consistent licensing</a:t>
            </a:r>
            <a:r>
              <a:rPr lang="en-US" sz="2100">
                <a:solidFill>
                  <a:srgbClr val="2EB6CF"/>
                </a:solidFill>
              </a:rPr>
              <a:t> </a:t>
            </a:r>
            <a:r>
              <a:rPr lang="en-US" sz="2100"/>
              <a:t>through a shared licensing template.</a:t>
            </a:r>
            <a:endParaRPr/>
          </a:p>
          <a:p>
            <a:pPr indent="-374650" lvl="0" marL="381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/>
              <a:t>Create working groups for exploration of </a:t>
            </a:r>
            <a:r>
              <a:rPr b="1" i="1" lang="en-US" sz="2100">
                <a:solidFill>
                  <a:srgbClr val="2EB6CF"/>
                </a:solidFill>
              </a:rPr>
              <a:t>new or larger projects.</a:t>
            </a:r>
            <a:endParaRPr b="1" sz="2100"/>
          </a:p>
          <a:p>
            <a:pPr indent="-374650" lvl="0" marL="381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/>
              <a:t>Focus on </a:t>
            </a:r>
            <a:r>
              <a:rPr b="1" i="1" lang="en-US" sz="2100">
                <a:solidFill>
                  <a:srgbClr val="2EB6CF"/>
                </a:solidFill>
              </a:rPr>
              <a:t>diversity and inclusion </a:t>
            </a:r>
            <a:r>
              <a:rPr lang="en-US" sz="2100"/>
              <a:t>and raising the profile of software engineers</a:t>
            </a:r>
            <a:r>
              <a:rPr i="1" lang="en-US" sz="2100">
                <a:solidFill>
                  <a:srgbClr val="2EB6CF"/>
                </a:solidFill>
              </a:rPr>
              <a:t> </a:t>
            </a:r>
            <a:r>
              <a:rPr lang="en-US" sz="2100"/>
              <a:t>in our industry.</a:t>
            </a:r>
            <a:endParaRPr i="1"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8"/>
          <p:cNvSpPr txBox="1"/>
          <p:nvPr/>
        </p:nvSpPr>
        <p:spPr>
          <a:xfrm>
            <a:off x="3549560" y="1744201"/>
            <a:ext cx="5076000" cy="1208700"/>
          </a:xfrm>
          <a:prstGeom prst="rect">
            <a:avLst/>
          </a:prstGeom>
          <a:noFill/>
          <a:ln cap="flat" cmpd="sng" w="25400">
            <a:solidFill>
              <a:srgbClr val="2EB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50800" marR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TAC</a:t>
            </a:r>
            <a:endParaRPr sz="15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08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Technical Advisory Council</a:t>
            </a:r>
            <a:endParaRPr sz="15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48"/>
          <p:cNvSpPr txBox="1"/>
          <p:nvPr/>
        </p:nvSpPr>
        <p:spPr>
          <a:xfrm>
            <a:off x="300956" y="2017220"/>
            <a:ext cx="2980500" cy="662400"/>
          </a:xfrm>
          <a:prstGeom prst="rect">
            <a:avLst/>
          </a:prstGeom>
          <a:noFill/>
          <a:ln cap="flat" cmpd="sng" w="25400">
            <a:solidFill>
              <a:srgbClr val="2EB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50800" marR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sz="15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4" name="Google Shape;454;p48"/>
          <p:cNvCxnSpPr>
            <a:stCxn id="453" idx="3"/>
            <a:endCxn id="452" idx="1"/>
          </p:cNvCxnSpPr>
          <p:nvPr/>
        </p:nvCxnSpPr>
        <p:spPr>
          <a:xfrm>
            <a:off x="3281456" y="2348420"/>
            <a:ext cx="268200" cy="0"/>
          </a:xfrm>
          <a:prstGeom prst="straightConnector1">
            <a:avLst/>
          </a:prstGeom>
          <a:noFill/>
          <a:ln cap="flat" cmpd="sng" w="12700">
            <a:solidFill>
              <a:srgbClr val="2EB6C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5" name="Google Shape;455;p48"/>
          <p:cNvSpPr txBox="1"/>
          <p:nvPr/>
        </p:nvSpPr>
        <p:spPr>
          <a:xfrm>
            <a:off x="8877592" y="1994003"/>
            <a:ext cx="2980500" cy="661500"/>
          </a:xfrm>
          <a:prstGeom prst="rect">
            <a:avLst/>
          </a:prstGeom>
          <a:noFill/>
          <a:ln cap="flat" cmpd="sng" w="25400">
            <a:solidFill>
              <a:srgbClr val="2EB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50800" marR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Outreach Committee</a:t>
            </a:r>
            <a:endParaRPr sz="15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6" name="Google Shape;456;p48"/>
          <p:cNvCxnSpPr/>
          <p:nvPr/>
        </p:nvCxnSpPr>
        <p:spPr>
          <a:xfrm>
            <a:off x="8625652" y="2348969"/>
            <a:ext cx="260100" cy="0"/>
          </a:xfrm>
          <a:prstGeom prst="straightConnector1">
            <a:avLst/>
          </a:prstGeom>
          <a:noFill/>
          <a:ln cap="flat" cmpd="sng" w="12700">
            <a:solidFill>
              <a:srgbClr val="2EB6C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57" name="Google Shape;457;p48"/>
          <p:cNvGrpSpPr/>
          <p:nvPr/>
        </p:nvGrpSpPr>
        <p:grpSpPr>
          <a:xfrm>
            <a:off x="309084" y="4770384"/>
            <a:ext cx="11556911" cy="927033"/>
            <a:chOff x="238112" y="3577879"/>
            <a:chExt cx="8667900" cy="695292"/>
          </a:xfrm>
        </p:grpSpPr>
        <p:sp>
          <p:nvSpPr>
            <p:cNvPr id="458" name="Google Shape;458;p48"/>
            <p:cNvSpPr txBox="1"/>
            <p:nvPr/>
          </p:nvSpPr>
          <p:spPr>
            <a:xfrm>
              <a:off x="238112" y="3793171"/>
              <a:ext cx="8667900" cy="480000"/>
            </a:xfrm>
            <a:prstGeom prst="rect">
              <a:avLst/>
            </a:prstGeom>
            <a:solidFill>
              <a:srgbClr val="2EB6CF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50800" marR="0" rtl="0" algn="ctr">
                <a:spcBef>
                  <a:spcPts val="70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59" name="Google Shape;459;p48"/>
            <p:cNvCxnSpPr>
              <a:stCxn id="460" idx="2"/>
            </p:cNvCxnSpPr>
            <p:nvPr/>
          </p:nvCxnSpPr>
          <p:spPr>
            <a:xfrm>
              <a:off x="3842903" y="3577879"/>
              <a:ext cx="0" cy="409800"/>
            </a:xfrm>
            <a:prstGeom prst="straightConnector1">
              <a:avLst/>
            </a:prstGeom>
            <a:noFill/>
            <a:ln cap="flat" cmpd="sng" w="12700">
              <a:solidFill>
                <a:srgbClr val="2EB6C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1" name="Google Shape;461;p48"/>
            <p:cNvCxnSpPr>
              <a:stCxn id="462" idx="2"/>
            </p:cNvCxnSpPr>
            <p:nvPr/>
          </p:nvCxnSpPr>
          <p:spPr>
            <a:xfrm>
              <a:off x="5307203" y="3577884"/>
              <a:ext cx="0" cy="409800"/>
            </a:xfrm>
            <a:prstGeom prst="straightConnector1">
              <a:avLst/>
            </a:prstGeom>
            <a:noFill/>
            <a:ln cap="flat" cmpd="sng" w="12700">
              <a:solidFill>
                <a:srgbClr val="2EB6C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3" name="Google Shape;463;p48"/>
            <p:cNvCxnSpPr>
              <a:stCxn id="464" idx="2"/>
            </p:cNvCxnSpPr>
            <p:nvPr/>
          </p:nvCxnSpPr>
          <p:spPr>
            <a:xfrm>
              <a:off x="6771499" y="3578071"/>
              <a:ext cx="0" cy="409800"/>
            </a:xfrm>
            <a:prstGeom prst="straightConnector1">
              <a:avLst/>
            </a:prstGeom>
            <a:noFill/>
            <a:ln cap="flat" cmpd="sng" w="12700">
              <a:solidFill>
                <a:srgbClr val="2EB6C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5" name="Google Shape;465;p48"/>
            <p:cNvCxnSpPr>
              <a:stCxn id="466" idx="2"/>
            </p:cNvCxnSpPr>
            <p:nvPr/>
          </p:nvCxnSpPr>
          <p:spPr>
            <a:xfrm>
              <a:off x="914311" y="3577884"/>
              <a:ext cx="0" cy="402600"/>
            </a:xfrm>
            <a:prstGeom prst="straightConnector1">
              <a:avLst/>
            </a:prstGeom>
            <a:noFill/>
            <a:ln cap="flat" cmpd="sng" w="12700">
              <a:solidFill>
                <a:srgbClr val="2EB6C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7" name="Google Shape;467;p48"/>
            <p:cNvCxnSpPr>
              <a:stCxn id="468" idx="2"/>
            </p:cNvCxnSpPr>
            <p:nvPr/>
          </p:nvCxnSpPr>
          <p:spPr>
            <a:xfrm>
              <a:off x="2378606" y="3577879"/>
              <a:ext cx="0" cy="402600"/>
            </a:xfrm>
            <a:prstGeom prst="straightConnector1">
              <a:avLst/>
            </a:prstGeom>
            <a:noFill/>
            <a:ln cap="flat" cmpd="sng" w="12700">
              <a:solidFill>
                <a:srgbClr val="2EB6C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9" name="Google Shape;469;p48"/>
            <p:cNvCxnSpPr>
              <a:stCxn id="470" idx="2"/>
            </p:cNvCxnSpPr>
            <p:nvPr/>
          </p:nvCxnSpPr>
          <p:spPr>
            <a:xfrm>
              <a:off x="8223518" y="3578071"/>
              <a:ext cx="0" cy="395100"/>
            </a:xfrm>
            <a:prstGeom prst="straightConnector1">
              <a:avLst/>
            </a:prstGeom>
            <a:noFill/>
            <a:ln cap="flat" cmpd="sng" w="12700">
              <a:solidFill>
                <a:srgbClr val="2EB6C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71" name="Google Shape;471;p48"/>
          <p:cNvSpPr txBox="1"/>
          <p:nvPr>
            <p:ph idx="4294967295" type="title"/>
          </p:nvPr>
        </p:nvSpPr>
        <p:spPr>
          <a:xfrm>
            <a:off x="9107270" y="289444"/>
            <a:ext cx="25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/>
              <a:t>Structure</a:t>
            </a:r>
            <a:endParaRPr/>
          </a:p>
        </p:txBody>
      </p:sp>
      <p:grpSp>
        <p:nvGrpSpPr>
          <p:cNvPr id="472" name="Google Shape;472;p48"/>
          <p:cNvGrpSpPr/>
          <p:nvPr/>
        </p:nvGrpSpPr>
        <p:grpSpPr>
          <a:xfrm>
            <a:off x="309083" y="2953235"/>
            <a:ext cx="3240319" cy="1817155"/>
            <a:chOff x="238112" y="2027626"/>
            <a:chExt cx="2430300" cy="1362900"/>
          </a:xfrm>
        </p:grpSpPr>
        <p:grpSp>
          <p:nvGrpSpPr>
            <p:cNvPr id="473" name="Google Shape;473;p48"/>
            <p:cNvGrpSpPr/>
            <p:nvPr/>
          </p:nvGrpSpPr>
          <p:grpSpPr>
            <a:xfrm>
              <a:off x="238112" y="2027626"/>
              <a:ext cx="2430300" cy="1362900"/>
              <a:chOff x="238112" y="2027626"/>
              <a:chExt cx="2430300" cy="1362900"/>
            </a:xfrm>
          </p:grpSpPr>
          <p:cxnSp>
            <p:nvCxnSpPr>
              <p:cNvPr id="474" name="Google Shape;474;p48"/>
              <p:cNvCxnSpPr>
                <a:endCxn id="466" idx="0"/>
              </p:cNvCxnSpPr>
              <p:nvPr/>
            </p:nvCxnSpPr>
            <p:spPr>
              <a:xfrm flipH="1">
                <a:off x="914312" y="2027626"/>
                <a:ext cx="1754100" cy="4374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2EB6C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66" name="Google Shape;466;p48"/>
              <p:cNvSpPr txBox="1"/>
              <p:nvPr/>
            </p:nvSpPr>
            <p:spPr>
              <a:xfrm>
                <a:off x="238112" y="2465026"/>
                <a:ext cx="1352400" cy="92550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rgbClr val="2EB6C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00" spcFirstLastPara="1" rIns="91400" wrap="square" tIns="45700">
                <a:noAutofit/>
              </a:bodyPr>
              <a:lstStyle/>
              <a:p>
                <a:pPr indent="0" lvl="0" marL="50800" marR="0" rtl="0" algn="ctr">
                  <a:spcBef>
                    <a:spcPts val="110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OpenVDB</a:t>
                </a:r>
                <a:endParaRPr sz="14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475" name="Google Shape;475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1091" y="2872202"/>
              <a:ext cx="586505" cy="3001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6" name="Google Shape;476;p48"/>
          <p:cNvGrpSpPr/>
          <p:nvPr/>
        </p:nvGrpSpPr>
        <p:grpSpPr>
          <a:xfrm>
            <a:off x="2261427" y="2947629"/>
            <a:ext cx="2750731" cy="1822754"/>
            <a:chOff x="1696113" y="2210777"/>
            <a:chExt cx="2063100" cy="1367100"/>
          </a:xfrm>
        </p:grpSpPr>
        <p:sp>
          <p:nvSpPr>
            <p:cNvPr id="468" name="Google Shape;468;p48"/>
            <p:cNvSpPr txBox="1"/>
            <p:nvPr/>
          </p:nvSpPr>
          <p:spPr>
            <a:xfrm>
              <a:off x="1696113" y="2652377"/>
              <a:ext cx="1352400" cy="9255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rgbClr val="2EB6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50800" marR="0" rtl="0" algn="ctr"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OpenColorIO</a:t>
              </a:r>
              <a:endPara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77" name="Google Shape;477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63000" y="3009725"/>
              <a:ext cx="395600" cy="40268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8" name="Google Shape;478;p48"/>
            <p:cNvCxnSpPr>
              <a:endCxn id="468" idx="0"/>
            </p:cNvCxnSpPr>
            <p:nvPr/>
          </p:nvCxnSpPr>
          <p:spPr>
            <a:xfrm flipH="1">
              <a:off x="2372313" y="2210777"/>
              <a:ext cx="1386900" cy="441600"/>
            </a:xfrm>
            <a:prstGeom prst="straightConnector1">
              <a:avLst/>
            </a:prstGeom>
            <a:noFill/>
            <a:ln cap="flat" cmpd="sng" w="12700">
              <a:solidFill>
                <a:srgbClr val="2EB6C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9" name="Google Shape;479;p48"/>
          <p:cNvGrpSpPr/>
          <p:nvPr/>
        </p:nvGrpSpPr>
        <p:grpSpPr>
          <a:xfrm>
            <a:off x="6166125" y="2953235"/>
            <a:ext cx="1803155" cy="1817155"/>
            <a:chOff x="4631004" y="2027626"/>
            <a:chExt cx="1352400" cy="1362900"/>
          </a:xfrm>
        </p:grpSpPr>
        <p:cxnSp>
          <p:nvCxnSpPr>
            <p:cNvPr id="480" name="Google Shape;480;p48"/>
            <p:cNvCxnSpPr>
              <a:endCxn id="462" idx="0"/>
            </p:cNvCxnSpPr>
            <p:nvPr/>
          </p:nvCxnSpPr>
          <p:spPr>
            <a:xfrm>
              <a:off x="4817904" y="2027626"/>
              <a:ext cx="489300" cy="437400"/>
            </a:xfrm>
            <a:prstGeom prst="straightConnector1">
              <a:avLst/>
            </a:prstGeom>
            <a:noFill/>
            <a:ln cap="flat" cmpd="sng" w="12700">
              <a:solidFill>
                <a:srgbClr val="2EB6C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62" name="Google Shape;462;p48"/>
            <p:cNvSpPr txBox="1"/>
            <p:nvPr/>
          </p:nvSpPr>
          <p:spPr>
            <a:xfrm>
              <a:off x="4631004" y="2465026"/>
              <a:ext cx="1352400" cy="9255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rgbClr val="2EB6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50800" marR="0" rtl="0" algn="ctr"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OpenCue</a:t>
              </a:r>
              <a:endPara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81" name="Google Shape;481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12039" y="2839683"/>
              <a:ext cx="390390" cy="3648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2" name="Google Shape;482;p48"/>
          <p:cNvGrpSpPr/>
          <p:nvPr/>
        </p:nvGrpSpPr>
        <p:grpSpPr>
          <a:xfrm>
            <a:off x="7350891" y="2953085"/>
            <a:ext cx="2570736" cy="1817555"/>
            <a:chOff x="5519600" y="2027513"/>
            <a:chExt cx="1928100" cy="1363200"/>
          </a:xfrm>
        </p:grpSpPr>
        <p:cxnSp>
          <p:nvCxnSpPr>
            <p:cNvPr id="483" name="Google Shape;483;p48"/>
            <p:cNvCxnSpPr>
              <a:endCxn id="464" idx="0"/>
            </p:cNvCxnSpPr>
            <p:nvPr/>
          </p:nvCxnSpPr>
          <p:spPr>
            <a:xfrm>
              <a:off x="5519600" y="2027513"/>
              <a:ext cx="1251900" cy="430200"/>
            </a:xfrm>
            <a:prstGeom prst="straightConnector1">
              <a:avLst/>
            </a:prstGeom>
            <a:noFill/>
            <a:ln cap="flat" cmpd="sng" w="12700">
              <a:solidFill>
                <a:srgbClr val="2EB6C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64" name="Google Shape;464;p48"/>
            <p:cNvSpPr txBox="1"/>
            <p:nvPr/>
          </p:nvSpPr>
          <p:spPr>
            <a:xfrm>
              <a:off x="6095300" y="2457713"/>
              <a:ext cx="1352400" cy="933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rgbClr val="2EB6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50800" marR="0" rtl="0" algn="ctr"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OpenTimelineIO</a:t>
              </a:r>
              <a:endPara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84" name="Google Shape;484;p48"/>
            <p:cNvPicPr preferRelativeResize="0"/>
            <p:nvPr/>
          </p:nvPicPr>
          <p:blipFill rotWithShape="1">
            <a:blip r:embed="rId6">
              <a:alphaModFix/>
            </a:blip>
            <a:srcRect b="9926" l="0" r="0" t="0"/>
            <a:stretch/>
          </p:blipFill>
          <p:spPr>
            <a:xfrm>
              <a:off x="6529952" y="2785745"/>
              <a:ext cx="483162" cy="4187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5" name="Google Shape;485;p48"/>
          <p:cNvGrpSpPr/>
          <p:nvPr/>
        </p:nvGrpSpPr>
        <p:grpSpPr>
          <a:xfrm>
            <a:off x="8624084" y="2955085"/>
            <a:ext cx="3233519" cy="1815555"/>
            <a:chOff x="6474519" y="2029013"/>
            <a:chExt cx="2425200" cy="1361700"/>
          </a:xfrm>
        </p:grpSpPr>
        <p:sp>
          <p:nvSpPr>
            <p:cNvPr id="470" name="Google Shape;470;p48"/>
            <p:cNvSpPr txBox="1"/>
            <p:nvPr/>
          </p:nvSpPr>
          <p:spPr>
            <a:xfrm>
              <a:off x="7547319" y="2457713"/>
              <a:ext cx="1352400" cy="933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rgbClr val="2EB6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50800" marR="0" rtl="0" algn="ctr">
                <a:lnSpc>
                  <a:spcPct val="104761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Open Shading Language</a:t>
              </a:r>
              <a:endPara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86" name="Google Shape;486;p48"/>
            <p:cNvCxnSpPr>
              <a:endCxn id="470" idx="0"/>
            </p:cNvCxnSpPr>
            <p:nvPr/>
          </p:nvCxnSpPr>
          <p:spPr>
            <a:xfrm>
              <a:off x="6474519" y="2029013"/>
              <a:ext cx="1749000" cy="428700"/>
            </a:xfrm>
            <a:prstGeom prst="straightConnector1">
              <a:avLst/>
            </a:prstGeom>
            <a:noFill/>
            <a:ln cap="flat" cmpd="sng" w="12700">
              <a:solidFill>
                <a:srgbClr val="2EB6CF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descr="Sony Pictures Imageworks - Open Source - OSL (Open Shading Language)" id="487" name="Google Shape;487;p48"/>
            <p:cNvPicPr preferRelativeResize="0"/>
            <p:nvPr/>
          </p:nvPicPr>
          <p:blipFill rotWithShape="1">
            <a:blip r:embed="rId7">
              <a:alphaModFix/>
            </a:blip>
            <a:srcRect b="24468" l="0" r="0" t="27126"/>
            <a:stretch/>
          </p:blipFill>
          <p:spPr>
            <a:xfrm>
              <a:off x="7963490" y="2907549"/>
              <a:ext cx="520126" cy="2525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8" name="Google Shape;488;p48"/>
          <p:cNvGrpSpPr/>
          <p:nvPr/>
        </p:nvGrpSpPr>
        <p:grpSpPr>
          <a:xfrm>
            <a:off x="4213774" y="2964829"/>
            <a:ext cx="1803155" cy="1805555"/>
            <a:chOff x="3160410" y="2223677"/>
            <a:chExt cx="1352400" cy="1354200"/>
          </a:xfrm>
        </p:grpSpPr>
        <p:cxnSp>
          <p:nvCxnSpPr>
            <p:cNvPr id="489" name="Google Shape;489;p48"/>
            <p:cNvCxnSpPr>
              <a:endCxn id="460" idx="0"/>
            </p:cNvCxnSpPr>
            <p:nvPr/>
          </p:nvCxnSpPr>
          <p:spPr>
            <a:xfrm flipH="1">
              <a:off x="3836610" y="2223677"/>
              <a:ext cx="598800" cy="428700"/>
            </a:xfrm>
            <a:prstGeom prst="straightConnector1">
              <a:avLst/>
            </a:prstGeom>
            <a:noFill/>
            <a:ln cap="flat" cmpd="sng" w="12700">
              <a:solidFill>
                <a:srgbClr val="2EB6C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60" name="Google Shape;460;p48"/>
            <p:cNvSpPr txBox="1"/>
            <p:nvPr/>
          </p:nvSpPr>
          <p:spPr>
            <a:xfrm>
              <a:off x="3160410" y="2652377"/>
              <a:ext cx="1352400" cy="9255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rgbClr val="2EB6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50800" marR="0" rtl="0" algn="ctr"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OpenEXR</a:t>
              </a:r>
              <a:endPara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90" name="Google Shape;490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638810" y="3011315"/>
              <a:ext cx="395600" cy="360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9"/>
          <p:cNvSpPr txBox="1"/>
          <p:nvPr/>
        </p:nvSpPr>
        <p:spPr>
          <a:xfrm>
            <a:off x="512548" y="366185"/>
            <a:ext cx="97911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4400"/>
              <a:buFont typeface="Arial"/>
              <a:buNone/>
            </a:pPr>
            <a:r>
              <a:rPr b="0" i="0" lang="en-US" sz="32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rPr>
              <a:t>Diversity &amp; Inclusion Working Group</a:t>
            </a:r>
            <a:endParaRPr sz="1900"/>
          </a:p>
        </p:txBody>
      </p:sp>
      <p:pic>
        <p:nvPicPr>
          <p:cNvPr id="496" name="Google Shape;496;p49"/>
          <p:cNvPicPr preferRelativeResize="0"/>
          <p:nvPr/>
        </p:nvPicPr>
        <p:blipFill rotWithShape="1">
          <a:blip r:embed="rId3">
            <a:alphaModFix/>
          </a:blip>
          <a:srcRect b="0" l="0" r="0" t="13419"/>
          <a:stretch/>
        </p:blipFill>
        <p:spPr>
          <a:xfrm>
            <a:off x="121779" y="1014375"/>
            <a:ext cx="10976072" cy="471594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9"/>
          <p:cNvSpPr txBox="1"/>
          <p:nvPr/>
        </p:nvSpPr>
        <p:spPr>
          <a:xfrm>
            <a:off x="4532923" y="5999372"/>
            <a:ext cx="5908500" cy="492300"/>
          </a:xfrm>
          <a:prstGeom prst="rect">
            <a:avLst/>
          </a:prstGeom>
          <a:noFill/>
          <a:ln cap="flat" cmpd="sng" w="15875">
            <a:solidFill>
              <a:srgbClr val="2EB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Read more at </a:t>
            </a:r>
            <a:r>
              <a:rPr b="0" i="0" lang="en-US" sz="2400" u="none" cap="none" strike="noStrike">
                <a:solidFill>
                  <a:srgbClr val="2EB6CF"/>
                </a:solidFill>
                <a:latin typeface="Arial"/>
                <a:ea typeface="Arial"/>
                <a:cs typeface="Arial"/>
                <a:sym typeface="Arial"/>
              </a:rPr>
              <a:t>aswf.io/diversity_inclusion</a:t>
            </a:r>
            <a:r>
              <a:rPr b="0" i="0" lang="en-US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2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0"/>
          <p:cNvSpPr txBox="1"/>
          <p:nvPr>
            <p:ph type="title"/>
          </p:nvPr>
        </p:nvSpPr>
        <p:spPr>
          <a:xfrm>
            <a:off x="838200" y="365125"/>
            <a:ext cx="105156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</a:pPr>
            <a:r>
              <a:rPr lang="en-US"/>
              <a:t>ASWF Landscape</a:t>
            </a:r>
            <a:endParaRPr/>
          </a:p>
        </p:txBody>
      </p:sp>
      <p:sp>
        <p:nvSpPr>
          <p:cNvPr id="503" name="Google Shape;503;p50"/>
          <p:cNvSpPr txBox="1"/>
          <p:nvPr>
            <p:ph idx="1" type="body"/>
          </p:nvPr>
        </p:nvSpPr>
        <p:spPr>
          <a:xfrm>
            <a:off x="8415432" y="1197200"/>
            <a:ext cx="3339600" cy="49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1600" u="sng">
                <a:solidFill>
                  <a:schemeClr val="hlink"/>
                </a:solidFill>
                <a:hlinkClick r:id="rId3"/>
              </a:rPr>
              <a:t>https://l.aswf.io/</a:t>
            </a:r>
            <a:r>
              <a:rPr b="1" lang="en-US" sz="1600">
                <a:solidFill>
                  <a:srgbClr val="2EB6CF"/>
                </a:solidFill>
              </a:rPr>
              <a:t> </a:t>
            </a:r>
            <a:endParaRPr b="1" sz="1600">
              <a:solidFill>
                <a:srgbClr val="2EB6CF"/>
              </a:solidFill>
            </a:endParaRPr>
          </a:p>
          <a:p>
            <a:pPr indent="-381000" lvl="0" marL="5207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900"/>
              <a:t>Public list of open source projects in the animation and VFX industry </a:t>
            </a:r>
            <a:endParaRPr/>
          </a:p>
          <a:p>
            <a:pPr indent="-381000" lvl="0" marL="5207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900"/>
              <a:t>Updates can be submitted via GitHub</a:t>
            </a:r>
            <a:endParaRPr sz="1900"/>
          </a:p>
          <a:p>
            <a:pPr indent="-279400" lvl="0" marL="520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sz="1900"/>
          </a:p>
          <a:p>
            <a:pPr indent="-381000" lvl="0" marL="520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900"/>
              <a:t>Goal is to have all active, open source projects in animation and VFX industries represented.</a:t>
            </a:r>
            <a:endParaRPr sz="1900"/>
          </a:p>
        </p:txBody>
      </p:sp>
      <p:pic>
        <p:nvPicPr>
          <p:cNvPr id="504" name="Google Shape;50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1249535"/>
            <a:ext cx="7966006" cy="4786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Office Theme">
  <a:themeElements>
    <a:clrScheme name="Custom 13">
      <a:dk1>
        <a:srgbClr val="000000"/>
      </a:dk1>
      <a:lt1>
        <a:srgbClr val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